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media/image33.jpg" ContentType="image/jpg"/>
  <Override PartName="/ppt/notesSlides/notesSlide26.xml" ContentType="application/vnd.openxmlformats-officedocument.presentationml.notesSlide+xml"/>
  <Override PartName="/ppt/media/image34.jpg" ContentType="image/jpg"/>
  <Override PartName="/ppt/media/image35.jpg" ContentType="image/jpg"/>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media/image42.jpg" ContentType="image/jpg"/>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media/image44.jpg" ContentType="image/jpg"/>
  <Override PartName="/ppt/notesSlides/notesSlide3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media/image51.jpg" ContentType="image/jpg"/>
  <Override PartName="/ppt/media/image52.jpg" ContentType="image/jpg"/>
  <Override PartName="/ppt/notesSlides/notesSlide46.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 id="2147483666" r:id="rId2"/>
    <p:sldMasterId id="2147483674" r:id="rId3"/>
  </p:sldMasterIdLst>
  <p:notesMasterIdLst>
    <p:notesMasterId r:id="rId53"/>
  </p:notesMasterIdLst>
  <p:sldIdLst>
    <p:sldId id="256" r:id="rId4"/>
    <p:sldId id="284" r:id="rId5"/>
    <p:sldId id="287" r:id="rId6"/>
    <p:sldId id="328" r:id="rId7"/>
    <p:sldId id="347" r:id="rId8"/>
    <p:sldId id="296" r:id="rId9"/>
    <p:sldId id="298" r:id="rId10"/>
    <p:sldId id="294" r:id="rId11"/>
    <p:sldId id="299" r:id="rId12"/>
    <p:sldId id="300" r:id="rId13"/>
    <p:sldId id="301" r:id="rId14"/>
    <p:sldId id="348" r:id="rId15"/>
    <p:sldId id="303" r:id="rId16"/>
    <p:sldId id="302" r:id="rId17"/>
    <p:sldId id="316" r:id="rId18"/>
    <p:sldId id="345" r:id="rId19"/>
    <p:sldId id="306" r:id="rId20"/>
    <p:sldId id="310" r:id="rId21"/>
    <p:sldId id="311" r:id="rId22"/>
    <p:sldId id="307" r:id="rId23"/>
    <p:sldId id="305" r:id="rId24"/>
    <p:sldId id="295" r:id="rId25"/>
    <p:sldId id="293" r:id="rId26"/>
    <p:sldId id="331" r:id="rId27"/>
    <p:sldId id="333" r:id="rId28"/>
    <p:sldId id="334" r:id="rId29"/>
    <p:sldId id="335" r:id="rId30"/>
    <p:sldId id="336" r:id="rId31"/>
    <p:sldId id="308" r:id="rId32"/>
    <p:sldId id="341" r:id="rId33"/>
    <p:sldId id="338" r:id="rId34"/>
    <p:sldId id="339" r:id="rId35"/>
    <p:sldId id="326" r:id="rId36"/>
    <p:sldId id="349" r:id="rId37"/>
    <p:sldId id="340" r:id="rId38"/>
    <p:sldId id="343" r:id="rId39"/>
    <p:sldId id="327" r:id="rId40"/>
    <p:sldId id="344" r:id="rId41"/>
    <p:sldId id="342" r:id="rId42"/>
    <p:sldId id="289" r:id="rId43"/>
    <p:sldId id="314" r:id="rId44"/>
    <p:sldId id="313" r:id="rId45"/>
    <p:sldId id="318" r:id="rId46"/>
    <p:sldId id="319" r:id="rId47"/>
    <p:sldId id="337" r:id="rId48"/>
    <p:sldId id="321" r:id="rId49"/>
    <p:sldId id="317" r:id="rId50"/>
    <p:sldId id="315" r:id="rId51"/>
    <p:sldId id="258" r:id="rId52"/>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A0C2F"/>
    <a:srgbClr val="CF202E"/>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478"/>
    <p:restoredTop sz="82734" autoAdjust="0"/>
  </p:normalViewPr>
  <p:slideViewPr>
    <p:cSldViewPr snapToGrid="0" snapToObjects="1">
      <p:cViewPr varScale="1">
        <p:scale>
          <a:sx n="77" d="100"/>
          <a:sy n="77" d="100"/>
        </p:scale>
        <p:origin x="1434" y="84"/>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slide" Target="slides/slide36.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slide" Target="slides/slide39.xml"/><Relationship Id="rId47" Type="http://schemas.openxmlformats.org/officeDocument/2006/relationships/slide" Target="slides/slide44.xml"/><Relationship Id="rId50" Type="http://schemas.openxmlformats.org/officeDocument/2006/relationships/slide" Target="slides/slide47.xml"/><Relationship Id="rId55" Type="http://schemas.openxmlformats.org/officeDocument/2006/relationships/viewProps" Target="viewProps.xml"/><Relationship Id="rId7" Type="http://schemas.openxmlformats.org/officeDocument/2006/relationships/slide" Target="slides/slide4.xml"/><Relationship Id="rId2" Type="http://schemas.openxmlformats.org/officeDocument/2006/relationships/slideMaster" Target="slideMasters/slideMaster2.xml"/><Relationship Id="rId16" Type="http://schemas.openxmlformats.org/officeDocument/2006/relationships/slide" Target="slides/slide13.xml"/><Relationship Id="rId29" Type="http://schemas.openxmlformats.org/officeDocument/2006/relationships/slide" Target="slides/slide26.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slide" Target="slides/slide42.xml"/><Relationship Id="rId53" Type="http://schemas.openxmlformats.org/officeDocument/2006/relationships/notesMaster" Target="notesMasters/notesMaster1.xml"/><Relationship Id="rId5" Type="http://schemas.openxmlformats.org/officeDocument/2006/relationships/slide" Target="slides/slide2.xml"/><Relationship Id="rId19" Type="http://schemas.openxmlformats.org/officeDocument/2006/relationships/slide" Target="slides/slide16.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slide" Target="slides/slide45.xml"/><Relationship Id="rId56" Type="http://schemas.openxmlformats.org/officeDocument/2006/relationships/theme" Target="theme/theme1.xml"/><Relationship Id="rId8" Type="http://schemas.openxmlformats.org/officeDocument/2006/relationships/slide" Target="slides/slide5.xml"/><Relationship Id="rId51" Type="http://schemas.openxmlformats.org/officeDocument/2006/relationships/slide" Target="slides/slide48.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slide" Target="slides/slide43.xml"/><Relationship Id="rId20" Type="http://schemas.openxmlformats.org/officeDocument/2006/relationships/slide" Target="slides/slide17.xml"/><Relationship Id="rId41" Type="http://schemas.openxmlformats.org/officeDocument/2006/relationships/slide" Target="slides/slide38.xml"/><Relationship Id="rId54"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3.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slide" Target="slides/slide46.xml"/><Relationship Id="rId57" Type="http://schemas.openxmlformats.org/officeDocument/2006/relationships/tableStyles" Target="tableStyles.xml"/><Relationship Id="rId10" Type="http://schemas.openxmlformats.org/officeDocument/2006/relationships/slide" Target="slides/slide7.xml"/><Relationship Id="rId31" Type="http://schemas.openxmlformats.org/officeDocument/2006/relationships/slide" Target="slides/slide28.xml"/><Relationship Id="rId44" Type="http://schemas.openxmlformats.org/officeDocument/2006/relationships/slide" Target="slides/slide41.xml"/><Relationship Id="rId52" Type="http://schemas.openxmlformats.org/officeDocument/2006/relationships/slide" Target="slides/slide49.xml"/></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67ED412-DA5C-4DBF-B0A5-D8CEE3F60AB0}" type="doc">
      <dgm:prSet loTypeId="urn:microsoft.com/office/officeart/2005/8/layout/equation2" loCatId="relationship" qsTypeId="urn:microsoft.com/office/officeart/2005/8/quickstyle/3d1" qsCatId="3D" csTypeId="urn:microsoft.com/office/officeart/2005/8/colors/colorful5" csCatId="colorful" phldr="1"/>
      <dgm:spPr/>
    </dgm:pt>
    <dgm:pt modelId="{91E2551B-8CBC-43E2-B026-B3F2F199BBBF}">
      <dgm:prSet phldrT="[Text]"/>
      <dgm:spPr/>
      <dgm:t>
        <a:bodyPr/>
        <a:lstStyle/>
        <a:p>
          <a:r>
            <a:rPr lang="en-US" dirty="0" smtClean="0">
              <a:solidFill>
                <a:srgbClr val="000000"/>
              </a:solidFill>
            </a:rPr>
            <a:t>Probability</a:t>
          </a:r>
          <a:endParaRPr lang="en-US" dirty="0">
            <a:solidFill>
              <a:srgbClr val="000000"/>
            </a:solidFill>
          </a:endParaRPr>
        </a:p>
      </dgm:t>
    </dgm:pt>
    <dgm:pt modelId="{3581F59B-D92E-49E8-B4FC-182CD29F1536}" type="parTrans" cxnId="{15FF6CC2-B002-4CFC-A4DE-D77033BF0F69}">
      <dgm:prSet/>
      <dgm:spPr/>
      <dgm:t>
        <a:bodyPr/>
        <a:lstStyle/>
        <a:p>
          <a:endParaRPr lang="en-US"/>
        </a:p>
      </dgm:t>
    </dgm:pt>
    <dgm:pt modelId="{6E284CAA-40D5-4786-9BDE-CCB4CC6ADB7E}" type="sibTrans" cxnId="{15FF6CC2-B002-4CFC-A4DE-D77033BF0F69}">
      <dgm:prSet/>
      <dgm:spPr/>
      <dgm:t>
        <a:bodyPr/>
        <a:lstStyle/>
        <a:p>
          <a:endParaRPr lang="en-US"/>
        </a:p>
      </dgm:t>
    </dgm:pt>
    <dgm:pt modelId="{71EED58E-0108-4B05-B0B9-0DBA1F622CF1}">
      <dgm:prSet phldrT="[Text]"/>
      <dgm:spPr/>
      <dgm:t>
        <a:bodyPr/>
        <a:lstStyle/>
        <a:p>
          <a:r>
            <a:rPr lang="en-US" dirty="0" smtClean="0">
              <a:solidFill>
                <a:srgbClr val="000000"/>
              </a:solidFill>
            </a:rPr>
            <a:t>Magnitude</a:t>
          </a:r>
          <a:endParaRPr lang="en-US" dirty="0">
            <a:solidFill>
              <a:srgbClr val="000000"/>
            </a:solidFill>
          </a:endParaRPr>
        </a:p>
      </dgm:t>
    </dgm:pt>
    <dgm:pt modelId="{3F5811E9-70C3-4316-8B36-A577339D4FE1}" type="parTrans" cxnId="{19F7DBF9-7A31-4082-884A-404B39A43959}">
      <dgm:prSet/>
      <dgm:spPr/>
      <dgm:t>
        <a:bodyPr/>
        <a:lstStyle/>
        <a:p>
          <a:endParaRPr lang="en-US"/>
        </a:p>
      </dgm:t>
    </dgm:pt>
    <dgm:pt modelId="{18BEC750-80D8-43D1-9169-F5118CD8D9A8}" type="sibTrans" cxnId="{19F7DBF9-7A31-4082-884A-404B39A43959}">
      <dgm:prSet/>
      <dgm:spPr/>
      <dgm:t>
        <a:bodyPr/>
        <a:lstStyle/>
        <a:p>
          <a:endParaRPr lang="en-US"/>
        </a:p>
      </dgm:t>
    </dgm:pt>
    <dgm:pt modelId="{C1B72178-B67C-4455-BEAD-965559DF5A2B}">
      <dgm:prSet phldrT="[Text]"/>
      <dgm:spPr/>
      <dgm:t>
        <a:bodyPr/>
        <a:lstStyle/>
        <a:p>
          <a:r>
            <a:rPr lang="en-US" dirty="0" smtClean="0">
              <a:solidFill>
                <a:srgbClr val="000000"/>
              </a:solidFill>
            </a:rPr>
            <a:t>Risk</a:t>
          </a:r>
          <a:endParaRPr lang="en-US" dirty="0">
            <a:solidFill>
              <a:srgbClr val="000000"/>
            </a:solidFill>
          </a:endParaRPr>
        </a:p>
      </dgm:t>
    </dgm:pt>
    <dgm:pt modelId="{91F1B3E2-1845-422F-BEC9-DE0596204D94}" type="parTrans" cxnId="{7BDB07D5-F6AC-432C-8BDE-57A21D1FD553}">
      <dgm:prSet/>
      <dgm:spPr/>
      <dgm:t>
        <a:bodyPr/>
        <a:lstStyle/>
        <a:p>
          <a:endParaRPr lang="en-US"/>
        </a:p>
      </dgm:t>
    </dgm:pt>
    <dgm:pt modelId="{59E9F5BA-D451-4CB0-8F2D-CB4A91ECAF6D}" type="sibTrans" cxnId="{7BDB07D5-F6AC-432C-8BDE-57A21D1FD553}">
      <dgm:prSet/>
      <dgm:spPr/>
      <dgm:t>
        <a:bodyPr/>
        <a:lstStyle/>
        <a:p>
          <a:endParaRPr lang="en-US"/>
        </a:p>
      </dgm:t>
    </dgm:pt>
    <dgm:pt modelId="{F5DF2B02-1644-401A-8BF9-D97C934BA7E1}" type="pres">
      <dgm:prSet presAssocID="{967ED412-DA5C-4DBF-B0A5-D8CEE3F60AB0}" presName="Name0" presStyleCnt="0">
        <dgm:presLayoutVars>
          <dgm:dir/>
          <dgm:resizeHandles val="exact"/>
        </dgm:presLayoutVars>
      </dgm:prSet>
      <dgm:spPr/>
    </dgm:pt>
    <dgm:pt modelId="{CF93931E-0E10-469B-BF46-9DFCA3F6CC55}" type="pres">
      <dgm:prSet presAssocID="{967ED412-DA5C-4DBF-B0A5-D8CEE3F60AB0}" presName="vNodes" presStyleCnt="0"/>
      <dgm:spPr/>
    </dgm:pt>
    <dgm:pt modelId="{A25C21EB-07BD-4687-AE17-7923B6B69622}" type="pres">
      <dgm:prSet presAssocID="{91E2551B-8CBC-43E2-B026-B3F2F199BBBF}" presName="node" presStyleLbl="node1" presStyleIdx="0" presStyleCnt="3">
        <dgm:presLayoutVars>
          <dgm:bulletEnabled val="1"/>
        </dgm:presLayoutVars>
      </dgm:prSet>
      <dgm:spPr/>
      <dgm:t>
        <a:bodyPr/>
        <a:lstStyle/>
        <a:p>
          <a:endParaRPr lang="en-US"/>
        </a:p>
      </dgm:t>
    </dgm:pt>
    <dgm:pt modelId="{EE12BA14-38FA-473F-9289-49ED81149631}" type="pres">
      <dgm:prSet presAssocID="{6E284CAA-40D5-4786-9BDE-CCB4CC6ADB7E}" presName="spacerT" presStyleCnt="0"/>
      <dgm:spPr/>
    </dgm:pt>
    <dgm:pt modelId="{CC7DEFEC-0EE2-4217-8F8C-CDFB0B558529}" type="pres">
      <dgm:prSet presAssocID="{6E284CAA-40D5-4786-9BDE-CCB4CC6ADB7E}" presName="sibTrans" presStyleLbl="sibTrans2D1" presStyleIdx="0" presStyleCnt="2"/>
      <dgm:spPr/>
      <dgm:t>
        <a:bodyPr/>
        <a:lstStyle/>
        <a:p>
          <a:endParaRPr lang="en-US"/>
        </a:p>
      </dgm:t>
    </dgm:pt>
    <dgm:pt modelId="{20457066-918E-4CC4-AD21-77CDDBD5FA8A}" type="pres">
      <dgm:prSet presAssocID="{6E284CAA-40D5-4786-9BDE-CCB4CC6ADB7E}" presName="spacerB" presStyleCnt="0"/>
      <dgm:spPr/>
    </dgm:pt>
    <dgm:pt modelId="{6D68C441-8E44-427C-8968-9603DFB52330}" type="pres">
      <dgm:prSet presAssocID="{71EED58E-0108-4B05-B0B9-0DBA1F622CF1}" presName="node" presStyleLbl="node1" presStyleIdx="1" presStyleCnt="3">
        <dgm:presLayoutVars>
          <dgm:bulletEnabled val="1"/>
        </dgm:presLayoutVars>
      </dgm:prSet>
      <dgm:spPr/>
      <dgm:t>
        <a:bodyPr/>
        <a:lstStyle/>
        <a:p>
          <a:endParaRPr lang="en-US"/>
        </a:p>
      </dgm:t>
    </dgm:pt>
    <dgm:pt modelId="{8E814018-4B25-483F-B2F0-A7F6FF491F0D}" type="pres">
      <dgm:prSet presAssocID="{967ED412-DA5C-4DBF-B0A5-D8CEE3F60AB0}" presName="sibTransLast" presStyleLbl="sibTrans2D1" presStyleIdx="1" presStyleCnt="2"/>
      <dgm:spPr/>
      <dgm:t>
        <a:bodyPr/>
        <a:lstStyle/>
        <a:p>
          <a:endParaRPr lang="en-US"/>
        </a:p>
      </dgm:t>
    </dgm:pt>
    <dgm:pt modelId="{7003C632-1173-463C-B2F2-E159C8B39E98}" type="pres">
      <dgm:prSet presAssocID="{967ED412-DA5C-4DBF-B0A5-D8CEE3F60AB0}" presName="connectorText" presStyleLbl="sibTrans2D1" presStyleIdx="1" presStyleCnt="2"/>
      <dgm:spPr/>
      <dgm:t>
        <a:bodyPr/>
        <a:lstStyle/>
        <a:p>
          <a:endParaRPr lang="en-US"/>
        </a:p>
      </dgm:t>
    </dgm:pt>
    <dgm:pt modelId="{B17113C8-5539-43AC-ABD1-BEACCBD57EA5}" type="pres">
      <dgm:prSet presAssocID="{967ED412-DA5C-4DBF-B0A5-D8CEE3F60AB0}" presName="lastNode" presStyleLbl="node1" presStyleIdx="2" presStyleCnt="3">
        <dgm:presLayoutVars>
          <dgm:bulletEnabled val="1"/>
        </dgm:presLayoutVars>
      </dgm:prSet>
      <dgm:spPr/>
      <dgm:t>
        <a:bodyPr/>
        <a:lstStyle/>
        <a:p>
          <a:endParaRPr lang="en-US"/>
        </a:p>
      </dgm:t>
    </dgm:pt>
  </dgm:ptLst>
  <dgm:cxnLst>
    <dgm:cxn modelId="{19F7DBF9-7A31-4082-884A-404B39A43959}" srcId="{967ED412-DA5C-4DBF-B0A5-D8CEE3F60AB0}" destId="{71EED58E-0108-4B05-B0B9-0DBA1F622CF1}" srcOrd="1" destOrd="0" parTransId="{3F5811E9-70C3-4316-8B36-A577339D4FE1}" sibTransId="{18BEC750-80D8-43D1-9169-F5118CD8D9A8}"/>
    <dgm:cxn modelId="{9CAE26E7-EBD0-4740-814F-24FB7557CDD0}" type="presOf" srcId="{91E2551B-8CBC-43E2-B026-B3F2F199BBBF}" destId="{A25C21EB-07BD-4687-AE17-7923B6B69622}" srcOrd="0" destOrd="0" presId="urn:microsoft.com/office/officeart/2005/8/layout/equation2"/>
    <dgm:cxn modelId="{15FF6CC2-B002-4CFC-A4DE-D77033BF0F69}" srcId="{967ED412-DA5C-4DBF-B0A5-D8CEE3F60AB0}" destId="{91E2551B-8CBC-43E2-B026-B3F2F199BBBF}" srcOrd="0" destOrd="0" parTransId="{3581F59B-D92E-49E8-B4FC-182CD29F1536}" sibTransId="{6E284CAA-40D5-4786-9BDE-CCB4CC6ADB7E}"/>
    <dgm:cxn modelId="{4FE110A5-AD34-4B3A-A28A-6C3A79E5C00A}" type="presOf" srcId="{71EED58E-0108-4B05-B0B9-0DBA1F622CF1}" destId="{6D68C441-8E44-427C-8968-9603DFB52330}" srcOrd="0" destOrd="0" presId="urn:microsoft.com/office/officeart/2005/8/layout/equation2"/>
    <dgm:cxn modelId="{621D45C3-38CA-4A9C-9604-421852372C70}" type="presOf" srcId="{18BEC750-80D8-43D1-9169-F5118CD8D9A8}" destId="{7003C632-1173-463C-B2F2-E159C8B39E98}" srcOrd="1" destOrd="0" presId="urn:microsoft.com/office/officeart/2005/8/layout/equation2"/>
    <dgm:cxn modelId="{F05768CB-52B1-4049-A4DE-9A831BD886CD}" type="presOf" srcId="{967ED412-DA5C-4DBF-B0A5-D8CEE3F60AB0}" destId="{F5DF2B02-1644-401A-8BF9-D97C934BA7E1}" srcOrd="0" destOrd="0" presId="urn:microsoft.com/office/officeart/2005/8/layout/equation2"/>
    <dgm:cxn modelId="{0259FEF3-05FF-4422-B2CF-25E4805C8772}" type="presOf" srcId="{6E284CAA-40D5-4786-9BDE-CCB4CC6ADB7E}" destId="{CC7DEFEC-0EE2-4217-8F8C-CDFB0B558529}" srcOrd="0" destOrd="0" presId="urn:microsoft.com/office/officeart/2005/8/layout/equation2"/>
    <dgm:cxn modelId="{7BDB07D5-F6AC-432C-8BDE-57A21D1FD553}" srcId="{967ED412-DA5C-4DBF-B0A5-D8CEE3F60AB0}" destId="{C1B72178-B67C-4455-BEAD-965559DF5A2B}" srcOrd="2" destOrd="0" parTransId="{91F1B3E2-1845-422F-BEC9-DE0596204D94}" sibTransId="{59E9F5BA-D451-4CB0-8F2D-CB4A91ECAF6D}"/>
    <dgm:cxn modelId="{1E3DB39D-6ABA-4851-BF0C-0826EA6993F4}" type="presOf" srcId="{18BEC750-80D8-43D1-9169-F5118CD8D9A8}" destId="{8E814018-4B25-483F-B2F0-A7F6FF491F0D}" srcOrd="0" destOrd="0" presId="urn:microsoft.com/office/officeart/2005/8/layout/equation2"/>
    <dgm:cxn modelId="{C7B42B8D-5A6F-42A5-A197-5F6D5D244B03}" type="presOf" srcId="{C1B72178-B67C-4455-BEAD-965559DF5A2B}" destId="{B17113C8-5539-43AC-ABD1-BEACCBD57EA5}" srcOrd="0" destOrd="0" presId="urn:microsoft.com/office/officeart/2005/8/layout/equation2"/>
    <dgm:cxn modelId="{89C2A5C3-8644-46EC-8D6C-B28A95DA0F28}" type="presParOf" srcId="{F5DF2B02-1644-401A-8BF9-D97C934BA7E1}" destId="{CF93931E-0E10-469B-BF46-9DFCA3F6CC55}" srcOrd="0" destOrd="0" presId="urn:microsoft.com/office/officeart/2005/8/layout/equation2"/>
    <dgm:cxn modelId="{06B656F0-45E1-4EE1-AE96-EC977FE81220}" type="presParOf" srcId="{CF93931E-0E10-469B-BF46-9DFCA3F6CC55}" destId="{A25C21EB-07BD-4687-AE17-7923B6B69622}" srcOrd="0" destOrd="0" presId="urn:microsoft.com/office/officeart/2005/8/layout/equation2"/>
    <dgm:cxn modelId="{637FCC5D-7CFA-478D-943D-B3E90271DF44}" type="presParOf" srcId="{CF93931E-0E10-469B-BF46-9DFCA3F6CC55}" destId="{EE12BA14-38FA-473F-9289-49ED81149631}" srcOrd="1" destOrd="0" presId="urn:microsoft.com/office/officeart/2005/8/layout/equation2"/>
    <dgm:cxn modelId="{7EE98DFD-8DED-43AD-8A72-FAAB325D989F}" type="presParOf" srcId="{CF93931E-0E10-469B-BF46-9DFCA3F6CC55}" destId="{CC7DEFEC-0EE2-4217-8F8C-CDFB0B558529}" srcOrd="2" destOrd="0" presId="urn:microsoft.com/office/officeart/2005/8/layout/equation2"/>
    <dgm:cxn modelId="{D5B7110A-01F3-4CEE-A766-B4BE64C9EFB3}" type="presParOf" srcId="{CF93931E-0E10-469B-BF46-9DFCA3F6CC55}" destId="{20457066-918E-4CC4-AD21-77CDDBD5FA8A}" srcOrd="3" destOrd="0" presId="urn:microsoft.com/office/officeart/2005/8/layout/equation2"/>
    <dgm:cxn modelId="{51EF6C65-7DD9-458C-B5EE-C5063217CAAD}" type="presParOf" srcId="{CF93931E-0E10-469B-BF46-9DFCA3F6CC55}" destId="{6D68C441-8E44-427C-8968-9603DFB52330}" srcOrd="4" destOrd="0" presId="urn:microsoft.com/office/officeart/2005/8/layout/equation2"/>
    <dgm:cxn modelId="{6C97CD56-9EF8-4A4A-9F91-FDCC7DFC7FB1}" type="presParOf" srcId="{F5DF2B02-1644-401A-8BF9-D97C934BA7E1}" destId="{8E814018-4B25-483F-B2F0-A7F6FF491F0D}" srcOrd="1" destOrd="0" presId="urn:microsoft.com/office/officeart/2005/8/layout/equation2"/>
    <dgm:cxn modelId="{AD5674E9-860B-4104-B669-BF85EE80585B}" type="presParOf" srcId="{8E814018-4B25-483F-B2F0-A7F6FF491F0D}" destId="{7003C632-1173-463C-B2F2-E159C8B39E98}" srcOrd="0" destOrd="0" presId="urn:microsoft.com/office/officeart/2005/8/layout/equation2"/>
    <dgm:cxn modelId="{A5FD1B69-DFF0-430E-8EE4-0D5F5CE9A961}" type="presParOf" srcId="{F5DF2B02-1644-401A-8BF9-D97C934BA7E1}" destId="{B17113C8-5539-43AC-ABD1-BEACCBD57EA5}" srcOrd="2" destOrd="0" presId="urn:microsoft.com/office/officeart/2005/8/layout/equation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5EAFEFB7-66C4-4AE8-9155-1F24C99FFEDA}" type="doc">
      <dgm:prSet loTypeId="urn:microsoft.com/office/officeart/2005/8/layout/StepDownProcess" loCatId="process" qsTypeId="urn:microsoft.com/office/officeart/2005/8/quickstyle/3d3" qsCatId="3D" csTypeId="urn:microsoft.com/office/officeart/2005/8/colors/colorful2" csCatId="colorful" phldr="1"/>
      <dgm:spPr/>
      <dgm:t>
        <a:bodyPr/>
        <a:lstStyle/>
        <a:p>
          <a:endParaRPr lang="en-US"/>
        </a:p>
      </dgm:t>
    </dgm:pt>
    <dgm:pt modelId="{911A518F-E009-41BF-AF9E-4FAE777DF12A}">
      <dgm:prSet phldrT="[Text]"/>
      <dgm:spPr/>
      <dgm:t>
        <a:bodyPr/>
        <a:lstStyle/>
        <a:p>
          <a:r>
            <a:rPr lang="en-US" dirty="0" smtClean="0"/>
            <a:t>Participant Welfare</a:t>
          </a:r>
          <a:endParaRPr lang="en-US" dirty="0"/>
        </a:p>
      </dgm:t>
    </dgm:pt>
    <dgm:pt modelId="{AE42554B-AA77-4B5D-88DF-6B28C0428150}" type="parTrans" cxnId="{7B7EFD04-6618-4A22-8E3C-CC09B56FD771}">
      <dgm:prSet/>
      <dgm:spPr/>
      <dgm:t>
        <a:bodyPr/>
        <a:lstStyle/>
        <a:p>
          <a:endParaRPr lang="en-US"/>
        </a:p>
      </dgm:t>
    </dgm:pt>
    <dgm:pt modelId="{A0B518BB-644B-4275-A218-DAF7B86F294A}" type="sibTrans" cxnId="{7B7EFD04-6618-4A22-8E3C-CC09B56FD771}">
      <dgm:prSet/>
      <dgm:spPr/>
      <dgm:t>
        <a:bodyPr/>
        <a:lstStyle/>
        <a:p>
          <a:endParaRPr lang="en-US"/>
        </a:p>
      </dgm:t>
    </dgm:pt>
    <dgm:pt modelId="{394A9874-1C5F-46CE-96F6-0CE8C61A7D6A}">
      <dgm:prSet phldrT="[Text]"/>
      <dgm:spPr/>
      <dgm:t>
        <a:bodyPr/>
        <a:lstStyle/>
        <a:p>
          <a:r>
            <a:rPr lang="en-US" dirty="0" smtClean="0"/>
            <a:t>Research Ethics</a:t>
          </a:r>
          <a:endParaRPr lang="en-US" dirty="0"/>
        </a:p>
      </dgm:t>
    </dgm:pt>
    <dgm:pt modelId="{4320DD58-D4ED-4898-B608-5BA17518AC31}" type="parTrans" cxnId="{AC75956A-1D71-4915-BEDA-77A2117F5867}">
      <dgm:prSet/>
      <dgm:spPr/>
      <dgm:t>
        <a:bodyPr/>
        <a:lstStyle/>
        <a:p>
          <a:endParaRPr lang="en-US"/>
        </a:p>
      </dgm:t>
    </dgm:pt>
    <dgm:pt modelId="{DD1A263F-AD60-4716-85EA-6877CECE167D}" type="sibTrans" cxnId="{AC75956A-1D71-4915-BEDA-77A2117F5867}">
      <dgm:prSet/>
      <dgm:spPr/>
      <dgm:t>
        <a:bodyPr/>
        <a:lstStyle/>
        <a:p>
          <a:endParaRPr lang="en-US"/>
        </a:p>
      </dgm:t>
    </dgm:pt>
    <dgm:pt modelId="{C5D324FA-5650-4D6C-837C-530D29F184A3}">
      <dgm:prSet phldrT="[Text]"/>
      <dgm:spPr/>
      <dgm:t>
        <a:bodyPr/>
        <a:lstStyle/>
        <a:p>
          <a:r>
            <a:rPr lang="en-US" dirty="0" smtClean="0"/>
            <a:t>Research Results</a:t>
          </a:r>
          <a:endParaRPr lang="en-US" dirty="0"/>
        </a:p>
      </dgm:t>
    </dgm:pt>
    <dgm:pt modelId="{02A77BB1-1696-45EB-ABCE-FDDAE0629CFC}" type="parTrans" cxnId="{0D76B71D-567A-42BD-8420-2698272263CD}">
      <dgm:prSet/>
      <dgm:spPr/>
      <dgm:t>
        <a:bodyPr/>
        <a:lstStyle/>
        <a:p>
          <a:endParaRPr lang="en-US"/>
        </a:p>
      </dgm:t>
    </dgm:pt>
    <dgm:pt modelId="{A5E833D5-036D-4101-BBA9-35EB5EE4A3F5}" type="sibTrans" cxnId="{0D76B71D-567A-42BD-8420-2698272263CD}">
      <dgm:prSet/>
      <dgm:spPr/>
      <dgm:t>
        <a:bodyPr/>
        <a:lstStyle/>
        <a:p>
          <a:endParaRPr lang="en-US"/>
        </a:p>
      </dgm:t>
    </dgm:pt>
    <dgm:pt modelId="{2E0580EE-8CB8-4BA8-B5A0-73CD521B9CF0}" type="pres">
      <dgm:prSet presAssocID="{5EAFEFB7-66C4-4AE8-9155-1F24C99FFEDA}" presName="rootnode" presStyleCnt="0">
        <dgm:presLayoutVars>
          <dgm:chMax/>
          <dgm:chPref/>
          <dgm:dir/>
          <dgm:animLvl val="lvl"/>
        </dgm:presLayoutVars>
      </dgm:prSet>
      <dgm:spPr/>
      <dgm:t>
        <a:bodyPr/>
        <a:lstStyle/>
        <a:p>
          <a:endParaRPr lang="en-US"/>
        </a:p>
      </dgm:t>
    </dgm:pt>
    <dgm:pt modelId="{203026F4-5F71-43B9-9514-13045F66F71C}" type="pres">
      <dgm:prSet presAssocID="{911A518F-E009-41BF-AF9E-4FAE777DF12A}" presName="composite" presStyleCnt="0"/>
      <dgm:spPr/>
    </dgm:pt>
    <dgm:pt modelId="{1FA46727-0A1D-4A14-95D0-5C6D9781B7B5}" type="pres">
      <dgm:prSet presAssocID="{911A518F-E009-41BF-AF9E-4FAE777DF12A}" presName="bentUpArrow1" presStyleLbl="alignImgPlace1" presStyleIdx="0" presStyleCnt="2"/>
      <dgm:spPr/>
    </dgm:pt>
    <dgm:pt modelId="{75E7C2FA-A0A8-4BEA-9128-B050D5765D79}" type="pres">
      <dgm:prSet presAssocID="{911A518F-E009-41BF-AF9E-4FAE777DF12A}" presName="ParentText" presStyleLbl="node1" presStyleIdx="0" presStyleCnt="3">
        <dgm:presLayoutVars>
          <dgm:chMax val="1"/>
          <dgm:chPref val="1"/>
          <dgm:bulletEnabled val="1"/>
        </dgm:presLayoutVars>
      </dgm:prSet>
      <dgm:spPr/>
      <dgm:t>
        <a:bodyPr/>
        <a:lstStyle/>
        <a:p>
          <a:endParaRPr lang="en-US"/>
        </a:p>
      </dgm:t>
    </dgm:pt>
    <dgm:pt modelId="{2F178321-C232-4C5E-9134-91D3F6C2FF35}" type="pres">
      <dgm:prSet presAssocID="{911A518F-E009-41BF-AF9E-4FAE777DF12A}" presName="ChildText" presStyleLbl="revTx" presStyleIdx="0" presStyleCnt="2" custScaleX="80972">
        <dgm:presLayoutVars>
          <dgm:chMax val="0"/>
          <dgm:chPref val="0"/>
          <dgm:bulletEnabled val="1"/>
        </dgm:presLayoutVars>
      </dgm:prSet>
      <dgm:spPr/>
      <dgm:t>
        <a:bodyPr/>
        <a:lstStyle/>
        <a:p>
          <a:endParaRPr lang="en-US"/>
        </a:p>
      </dgm:t>
    </dgm:pt>
    <dgm:pt modelId="{29D68B21-FD05-4A68-B088-F063C7126BC5}" type="pres">
      <dgm:prSet presAssocID="{A0B518BB-644B-4275-A218-DAF7B86F294A}" presName="sibTrans" presStyleCnt="0"/>
      <dgm:spPr/>
    </dgm:pt>
    <dgm:pt modelId="{F5AEC4CA-6600-4BD5-91B2-4B31B6DB7A94}" type="pres">
      <dgm:prSet presAssocID="{394A9874-1C5F-46CE-96F6-0CE8C61A7D6A}" presName="composite" presStyleCnt="0"/>
      <dgm:spPr/>
    </dgm:pt>
    <dgm:pt modelId="{D4C353ED-415A-4AB0-B069-99960AF21BC5}" type="pres">
      <dgm:prSet presAssocID="{394A9874-1C5F-46CE-96F6-0CE8C61A7D6A}" presName="bentUpArrow1" presStyleLbl="alignImgPlace1" presStyleIdx="1" presStyleCnt="2"/>
      <dgm:spPr/>
    </dgm:pt>
    <dgm:pt modelId="{6CCF11D3-75A6-449F-BEB5-CCF67F0105F6}" type="pres">
      <dgm:prSet presAssocID="{394A9874-1C5F-46CE-96F6-0CE8C61A7D6A}" presName="ParentText" presStyleLbl="node1" presStyleIdx="1" presStyleCnt="3">
        <dgm:presLayoutVars>
          <dgm:chMax val="1"/>
          <dgm:chPref val="1"/>
          <dgm:bulletEnabled val="1"/>
        </dgm:presLayoutVars>
      </dgm:prSet>
      <dgm:spPr/>
      <dgm:t>
        <a:bodyPr/>
        <a:lstStyle/>
        <a:p>
          <a:endParaRPr lang="en-US"/>
        </a:p>
      </dgm:t>
    </dgm:pt>
    <dgm:pt modelId="{DEDA8DFF-86A6-4A63-B7B7-80F8A1232EB8}" type="pres">
      <dgm:prSet presAssocID="{394A9874-1C5F-46CE-96F6-0CE8C61A7D6A}" presName="ChildText" presStyleLbl="revTx" presStyleIdx="1" presStyleCnt="2">
        <dgm:presLayoutVars>
          <dgm:chMax val="0"/>
          <dgm:chPref val="0"/>
          <dgm:bulletEnabled val="1"/>
        </dgm:presLayoutVars>
      </dgm:prSet>
      <dgm:spPr/>
      <dgm:t>
        <a:bodyPr/>
        <a:lstStyle/>
        <a:p>
          <a:endParaRPr lang="en-US"/>
        </a:p>
      </dgm:t>
    </dgm:pt>
    <dgm:pt modelId="{FDF4AA77-A670-4BB6-A64D-BF0484D49F6E}" type="pres">
      <dgm:prSet presAssocID="{DD1A263F-AD60-4716-85EA-6877CECE167D}" presName="sibTrans" presStyleCnt="0"/>
      <dgm:spPr/>
    </dgm:pt>
    <dgm:pt modelId="{E46DEE45-CBFD-4BE9-AC19-84BCACB8DD55}" type="pres">
      <dgm:prSet presAssocID="{C5D324FA-5650-4D6C-837C-530D29F184A3}" presName="composite" presStyleCnt="0"/>
      <dgm:spPr/>
    </dgm:pt>
    <dgm:pt modelId="{FC9EC77F-7244-4D9A-ACCA-0F9EE888A937}" type="pres">
      <dgm:prSet presAssocID="{C5D324FA-5650-4D6C-837C-530D29F184A3}" presName="ParentText" presStyleLbl="node1" presStyleIdx="2" presStyleCnt="3">
        <dgm:presLayoutVars>
          <dgm:chMax val="1"/>
          <dgm:chPref val="1"/>
          <dgm:bulletEnabled val="1"/>
        </dgm:presLayoutVars>
      </dgm:prSet>
      <dgm:spPr/>
      <dgm:t>
        <a:bodyPr/>
        <a:lstStyle/>
        <a:p>
          <a:endParaRPr lang="en-US"/>
        </a:p>
      </dgm:t>
    </dgm:pt>
  </dgm:ptLst>
  <dgm:cxnLst>
    <dgm:cxn modelId="{CC429B2C-6833-4613-8C8E-BDDC833818BB}" type="presOf" srcId="{5EAFEFB7-66C4-4AE8-9155-1F24C99FFEDA}" destId="{2E0580EE-8CB8-4BA8-B5A0-73CD521B9CF0}" srcOrd="0" destOrd="0" presId="urn:microsoft.com/office/officeart/2005/8/layout/StepDownProcess"/>
    <dgm:cxn modelId="{7B7EFD04-6618-4A22-8E3C-CC09B56FD771}" srcId="{5EAFEFB7-66C4-4AE8-9155-1F24C99FFEDA}" destId="{911A518F-E009-41BF-AF9E-4FAE777DF12A}" srcOrd="0" destOrd="0" parTransId="{AE42554B-AA77-4B5D-88DF-6B28C0428150}" sibTransId="{A0B518BB-644B-4275-A218-DAF7B86F294A}"/>
    <dgm:cxn modelId="{AC75956A-1D71-4915-BEDA-77A2117F5867}" srcId="{5EAFEFB7-66C4-4AE8-9155-1F24C99FFEDA}" destId="{394A9874-1C5F-46CE-96F6-0CE8C61A7D6A}" srcOrd="1" destOrd="0" parTransId="{4320DD58-D4ED-4898-B608-5BA17518AC31}" sibTransId="{DD1A263F-AD60-4716-85EA-6877CECE167D}"/>
    <dgm:cxn modelId="{0D76B71D-567A-42BD-8420-2698272263CD}" srcId="{5EAFEFB7-66C4-4AE8-9155-1F24C99FFEDA}" destId="{C5D324FA-5650-4D6C-837C-530D29F184A3}" srcOrd="2" destOrd="0" parTransId="{02A77BB1-1696-45EB-ABCE-FDDAE0629CFC}" sibTransId="{A5E833D5-036D-4101-BBA9-35EB5EE4A3F5}"/>
    <dgm:cxn modelId="{BE5026EB-1EDE-49DE-A720-363234EC9CC8}" type="presOf" srcId="{394A9874-1C5F-46CE-96F6-0CE8C61A7D6A}" destId="{6CCF11D3-75A6-449F-BEB5-CCF67F0105F6}" srcOrd="0" destOrd="0" presId="urn:microsoft.com/office/officeart/2005/8/layout/StepDownProcess"/>
    <dgm:cxn modelId="{CA81D2B3-D4A8-4DAF-B188-0FAEF785207F}" type="presOf" srcId="{911A518F-E009-41BF-AF9E-4FAE777DF12A}" destId="{75E7C2FA-A0A8-4BEA-9128-B050D5765D79}" srcOrd="0" destOrd="0" presId="urn:microsoft.com/office/officeart/2005/8/layout/StepDownProcess"/>
    <dgm:cxn modelId="{286B6588-8EE7-476B-AD9C-D4D231AB7751}" type="presOf" srcId="{C5D324FA-5650-4D6C-837C-530D29F184A3}" destId="{FC9EC77F-7244-4D9A-ACCA-0F9EE888A937}" srcOrd="0" destOrd="0" presId="urn:microsoft.com/office/officeart/2005/8/layout/StepDownProcess"/>
    <dgm:cxn modelId="{B558887A-05DC-4512-8219-F6FF26038CC7}" type="presParOf" srcId="{2E0580EE-8CB8-4BA8-B5A0-73CD521B9CF0}" destId="{203026F4-5F71-43B9-9514-13045F66F71C}" srcOrd="0" destOrd="0" presId="urn:microsoft.com/office/officeart/2005/8/layout/StepDownProcess"/>
    <dgm:cxn modelId="{17B3DE23-D667-4A50-B9CD-861D643318CA}" type="presParOf" srcId="{203026F4-5F71-43B9-9514-13045F66F71C}" destId="{1FA46727-0A1D-4A14-95D0-5C6D9781B7B5}" srcOrd="0" destOrd="0" presId="urn:microsoft.com/office/officeart/2005/8/layout/StepDownProcess"/>
    <dgm:cxn modelId="{2E4BD292-5C9E-44FE-A56E-322E3DE4BA19}" type="presParOf" srcId="{203026F4-5F71-43B9-9514-13045F66F71C}" destId="{75E7C2FA-A0A8-4BEA-9128-B050D5765D79}" srcOrd="1" destOrd="0" presId="urn:microsoft.com/office/officeart/2005/8/layout/StepDownProcess"/>
    <dgm:cxn modelId="{DBC723E1-F24B-4375-8E45-92E17602AB86}" type="presParOf" srcId="{203026F4-5F71-43B9-9514-13045F66F71C}" destId="{2F178321-C232-4C5E-9134-91D3F6C2FF35}" srcOrd="2" destOrd="0" presId="urn:microsoft.com/office/officeart/2005/8/layout/StepDownProcess"/>
    <dgm:cxn modelId="{33833972-6160-46F0-AE62-5AA486F9481D}" type="presParOf" srcId="{2E0580EE-8CB8-4BA8-B5A0-73CD521B9CF0}" destId="{29D68B21-FD05-4A68-B088-F063C7126BC5}" srcOrd="1" destOrd="0" presId="urn:microsoft.com/office/officeart/2005/8/layout/StepDownProcess"/>
    <dgm:cxn modelId="{9D73720B-27C5-452C-A473-7C9398683ABE}" type="presParOf" srcId="{2E0580EE-8CB8-4BA8-B5A0-73CD521B9CF0}" destId="{F5AEC4CA-6600-4BD5-91B2-4B31B6DB7A94}" srcOrd="2" destOrd="0" presId="urn:microsoft.com/office/officeart/2005/8/layout/StepDownProcess"/>
    <dgm:cxn modelId="{DE2C7493-A9AE-4C2F-918A-0182CA7B01C6}" type="presParOf" srcId="{F5AEC4CA-6600-4BD5-91B2-4B31B6DB7A94}" destId="{D4C353ED-415A-4AB0-B069-99960AF21BC5}" srcOrd="0" destOrd="0" presId="urn:microsoft.com/office/officeart/2005/8/layout/StepDownProcess"/>
    <dgm:cxn modelId="{FFFB1588-7AE1-492D-B7DC-5407754589BB}" type="presParOf" srcId="{F5AEC4CA-6600-4BD5-91B2-4B31B6DB7A94}" destId="{6CCF11D3-75A6-449F-BEB5-CCF67F0105F6}" srcOrd="1" destOrd="0" presId="urn:microsoft.com/office/officeart/2005/8/layout/StepDownProcess"/>
    <dgm:cxn modelId="{A0F58E9E-985B-4871-B560-DD3D3D5A5064}" type="presParOf" srcId="{F5AEC4CA-6600-4BD5-91B2-4B31B6DB7A94}" destId="{DEDA8DFF-86A6-4A63-B7B7-80F8A1232EB8}" srcOrd="2" destOrd="0" presId="urn:microsoft.com/office/officeart/2005/8/layout/StepDownProcess"/>
    <dgm:cxn modelId="{93508D2B-C379-4784-A3E4-2A2EFC42DBC4}" type="presParOf" srcId="{2E0580EE-8CB8-4BA8-B5A0-73CD521B9CF0}" destId="{FDF4AA77-A670-4BB6-A64D-BF0484D49F6E}" srcOrd="3" destOrd="0" presId="urn:microsoft.com/office/officeart/2005/8/layout/StepDownProcess"/>
    <dgm:cxn modelId="{809A0130-02DE-47F9-A571-77468C08A75A}" type="presParOf" srcId="{2E0580EE-8CB8-4BA8-B5A0-73CD521B9CF0}" destId="{E46DEE45-CBFD-4BE9-AC19-84BCACB8DD55}" srcOrd="4" destOrd="0" presId="urn:microsoft.com/office/officeart/2005/8/layout/StepDownProcess"/>
    <dgm:cxn modelId="{BF8FCED3-F395-4994-857E-120110AF2B75}" type="presParOf" srcId="{E46DEE45-CBFD-4BE9-AC19-84BCACB8DD55}" destId="{FC9EC77F-7244-4D9A-ACCA-0F9EE888A937}" srcOrd="0" destOrd="0" presId="urn:microsoft.com/office/officeart/2005/8/layout/StepDownProces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25C21EB-07BD-4687-AE17-7923B6B69622}">
      <dsp:nvSpPr>
        <dsp:cNvPr id="0" name=""/>
        <dsp:cNvSpPr/>
      </dsp:nvSpPr>
      <dsp:spPr>
        <a:xfrm>
          <a:off x="499093" y="751"/>
          <a:ext cx="1359202" cy="1359202"/>
        </a:xfrm>
        <a:prstGeom prst="ellipse">
          <a:avLst/>
        </a:prstGeom>
        <a:gradFill rotWithShape="0">
          <a:gsLst>
            <a:gs pos="0">
              <a:schemeClr val="accent5">
                <a:hueOff val="0"/>
                <a:satOff val="0"/>
                <a:lumOff val="0"/>
                <a:alphaOff val="0"/>
                <a:tint val="100000"/>
                <a:shade val="100000"/>
                <a:satMod val="130000"/>
              </a:schemeClr>
            </a:gs>
            <a:gs pos="100000">
              <a:schemeClr val="accent5">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en-US" sz="1600" kern="1200" dirty="0" smtClean="0">
              <a:solidFill>
                <a:srgbClr val="000000"/>
              </a:solidFill>
            </a:rPr>
            <a:t>Probability</a:t>
          </a:r>
          <a:endParaRPr lang="en-US" sz="1600" kern="1200" dirty="0">
            <a:solidFill>
              <a:srgbClr val="000000"/>
            </a:solidFill>
          </a:endParaRPr>
        </a:p>
      </dsp:txBody>
      <dsp:txXfrm>
        <a:off x="698144" y="199802"/>
        <a:ext cx="961100" cy="961100"/>
      </dsp:txXfrm>
    </dsp:sp>
    <dsp:sp modelId="{CC7DEFEC-0EE2-4217-8F8C-CDFB0B558529}">
      <dsp:nvSpPr>
        <dsp:cNvPr id="0" name=""/>
        <dsp:cNvSpPr/>
      </dsp:nvSpPr>
      <dsp:spPr>
        <a:xfrm>
          <a:off x="784526" y="1470321"/>
          <a:ext cx="788337" cy="788337"/>
        </a:xfrm>
        <a:prstGeom prst="mathPlus">
          <a:avLst/>
        </a:prstGeom>
        <a:gradFill rotWithShape="0">
          <a:gsLst>
            <a:gs pos="0">
              <a:schemeClr val="accent5">
                <a:hueOff val="0"/>
                <a:satOff val="0"/>
                <a:lumOff val="0"/>
                <a:alphaOff val="0"/>
                <a:tint val="100000"/>
                <a:shade val="100000"/>
                <a:satMod val="130000"/>
              </a:schemeClr>
            </a:gs>
            <a:gs pos="100000">
              <a:schemeClr val="accent5">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577850">
            <a:lnSpc>
              <a:spcPct val="90000"/>
            </a:lnSpc>
            <a:spcBef>
              <a:spcPct val="0"/>
            </a:spcBef>
            <a:spcAft>
              <a:spcPct val="35000"/>
            </a:spcAft>
          </a:pPr>
          <a:endParaRPr lang="en-US" sz="1300" kern="1200"/>
        </a:p>
      </dsp:txBody>
      <dsp:txXfrm>
        <a:off x="889020" y="1771781"/>
        <a:ext cx="579349" cy="185417"/>
      </dsp:txXfrm>
    </dsp:sp>
    <dsp:sp modelId="{6D68C441-8E44-427C-8968-9603DFB52330}">
      <dsp:nvSpPr>
        <dsp:cNvPr id="0" name=""/>
        <dsp:cNvSpPr/>
      </dsp:nvSpPr>
      <dsp:spPr>
        <a:xfrm>
          <a:off x="499093" y="2369026"/>
          <a:ext cx="1359202" cy="1359202"/>
        </a:xfrm>
        <a:prstGeom prst="ellipse">
          <a:avLst/>
        </a:prstGeom>
        <a:gradFill rotWithShape="0">
          <a:gsLst>
            <a:gs pos="0">
              <a:schemeClr val="accent5">
                <a:hueOff val="-4966938"/>
                <a:satOff val="19906"/>
                <a:lumOff val="4314"/>
                <a:alphaOff val="0"/>
                <a:tint val="100000"/>
                <a:shade val="100000"/>
                <a:satMod val="130000"/>
              </a:schemeClr>
            </a:gs>
            <a:gs pos="100000">
              <a:schemeClr val="accent5">
                <a:hueOff val="-4966938"/>
                <a:satOff val="19906"/>
                <a:lumOff val="4314"/>
                <a:alphaOff val="0"/>
                <a:tint val="50000"/>
                <a:shade val="100000"/>
                <a:satMod val="350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en-US" sz="1600" kern="1200" dirty="0" smtClean="0">
              <a:solidFill>
                <a:srgbClr val="000000"/>
              </a:solidFill>
            </a:rPr>
            <a:t>Magnitude</a:t>
          </a:r>
          <a:endParaRPr lang="en-US" sz="1600" kern="1200" dirty="0">
            <a:solidFill>
              <a:srgbClr val="000000"/>
            </a:solidFill>
          </a:endParaRPr>
        </a:p>
      </dsp:txBody>
      <dsp:txXfrm>
        <a:off x="698144" y="2568077"/>
        <a:ext cx="961100" cy="961100"/>
      </dsp:txXfrm>
    </dsp:sp>
    <dsp:sp modelId="{8E814018-4B25-483F-B2F0-A7F6FF491F0D}">
      <dsp:nvSpPr>
        <dsp:cNvPr id="0" name=""/>
        <dsp:cNvSpPr/>
      </dsp:nvSpPr>
      <dsp:spPr>
        <a:xfrm>
          <a:off x="2062176" y="1611678"/>
          <a:ext cx="432226" cy="505623"/>
        </a:xfrm>
        <a:prstGeom prst="rightArrow">
          <a:avLst>
            <a:gd name="adj1" fmla="val 60000"/>
            <a:gd name="adj2" fmla="val 50000"/>
          </a:avLst>
        </a:prstGeom>
        <a:gradFill rotWithShape="0">
          <a:gsLst>
            <a:gs pos="0">
              <a:schemeClr val="accent5">
                <a:hueOff val="-9933876"/>
                <a:satOff val="39811"/>
                <a:lumOff val="8628"/>
                <a:alphaOff val="0"/>
                <a:tint val="100000"/>
                <a:shade val="100000"/>
                <a:satMod val="130000"/>
              </a:schemeClr>
            </a:gs>
            <a:gs pos="100000">
              <a:schemeClr val="accent5">
                <a:hueOff val="-9933876"/>
                <a:satOff val="39811"/>
                <a:lumOff val="8628"/>
                <a:alphaOff val="0"/>
                <a:tint val="50000"/>
                <a:shade val="100000"/>
                <a:satMod val="350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577850">
            <a:lnSpc>
              <a:spcPct val="90000"/>
            </a:lnSpc>
            <a:spcBef>
              <a:spcPct val="0"/>
            </a:spcBef>
            <a:spcAft>
              <a:spcPct val="35000"/>
            </a:spcAft>
          </a:pPr>
          <a:endParaRPr lang="en-US" sz="1300" kern="1200"/>
        </a:p>
      </dsp:txBody>
      <dsp:txXfrm>
        <a:off x="2062176" y="1712803"/>
        <a:ext cx="302558" cy="303373"/>
      </dsp:txXfrm>
    </dsp:sp>
    <dsp:sp modelId="{B17113C8-5539-43AC-ABD1-BEACCBD57EA5}">
      <dsp:nvSpPr>
        <dsp:cNvPr id="0" name=""/>
        <dsp:cNvSpPr/>
      </dsp:nvSpPr>
      <dsp:spPr>
        <a:xfrm>
          <a:off x="2673817" y="505287"/>
          <a:ext cx="2718405" cy="2718405"/>
        </a:xfrm>
        <a:prstGeom prst="ellipse">
          <a:avLst/>
        </a:prstGeom>
        <a:gradFill rotWithShape="0">
          <a:gsLst>
            <a:gs pos="0">
              <a:schemeClr val="accent5">
                <a:hueOff val="-9933876"/>
                <a:satOff val="39811"/>
                <a:lumOff val="8628"/>
                <a:alphaOff val="0"/>
                <a:tint val="100000"/>
                <a:shade val="100000"/>
                <a:satMod val="130000"/>
              </a:schemeClr>
            </a:gs>
            <a:gs pos="100000">
              <a:schemeClr val="accent5">
                <a:hueOff val="-9933876"/>
                <a:satOff val="39811"/>
                <a:lumOff val="8628"/>
                <a:alphaOff val="0"/>
                <a:tint val="50000"/>
                <a:shade val="100000"/>
                <a:satMod val="350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82550" tIns="82550" rIns="82550" bIns="82550" numCol="1" spcCol="1270" anchor="ctr" anchorCtr="0">
          <a:noAutofit/>
        </a:bodyPr>
        <a:lstStyle/>
        <a:p>
          <a:pPr lvl="0" algn="ctr" defTabSz="2889250">
            <a:lnSpc>
              <a:spcPct val="90000"/>
            </a:lnSpc>
            <a:spcBef>
              <a:spcPct val="0"/>
            </a:spcBef>
            <a:spcAft>
              <a:spcPct val="35000"/>
            </a:spcAft>
          </a:pPr>
          <a:r>
            <a:rPr lang="en-US" sz="6500" kern="1200" dirty="0" smtClean="0">
              <a:solidFill>
                <a:srgbClr val="000000"/>
              </a:solidFill>
            </a:rPr>
            <a:t>Risk</a:t>
          </a:r>
          <a:endParaRPr lang="en-US" sz="6500" kern="1200" dirty="0">
            <a:solidFill>
              <a:srgbClr val="000000"/>
            </a:solidFill>
          </a:endParaRPr>
        </a:p>
      </dsp:txBody>
      <dsp:txXfrm>
        <a:off x="3071918" y="903388"/>
        <a:ext cx="1922203" cy="1922203"/>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FA46727-0A1D-4A14-95D0-5C6D9781B7B5}">
      <dsp:nvSpPr>
        <dsp:cNvPr id="0" name=""/>
        <dsp:cNvSpPr/>
      </dsp:nvSpPr>
      <dsp:spPr>
        <a:xfrm rot="5400000">
          <a:off x="1035338" y="1187375"/>
          <a:ext cx="1050131" cy="1195537"/>
        </a:xfrm>
        <a:prstGeom prst="bentUpArrow">
          <a:avLst>
            <a:gd name="adj1" fmla="val 32840"/>
            <a:gd name="adj2" fmla="val 25000"/>
            <a:gd name="adj3" fmla="val 35780"/>
          </a:avLst>
        </a:prstGeom>
        <a:solidFill>
          <a:schemeClr val="accent2">
            <a:tint val="50000"/>
            <a:hueOff val="0"/>
            <a:satOff val="0"/>
            <a:lumOff val="0"/>
            <a:alphaOff val="0"/>
          </a:schemeClr>
        </a:solidFill>
        <a:ln>
          <a:noFill/>
        </a:ln>
        <a:effectLst>
          <a:outerShdw blurRad="40000" dist="20000" dir="5400000" rotWithShape="0">
            <a:srgbClr val="000000">
              <a:alpha val="38000"/>
            </a:srgbClr>
          </a:outerShdw>
        </a:effectLst>
        <a:scene3d>
          <a:camera prst="orthographicFront">
            <a:rot lat="0" lon="0" rev="0"/>
          </a:camera>
          <a:lightRig rig="contrasting" dir="t">
            <a:rot lat="0" lon="0" rev="1200000"/>
          </a:lightRig>
        </a:scene3d>
        <a:sp3d contourW="12700" prstMaterial="flat">
          <a:bevelT w="177800" h="254000"/>
          <a:bevelB w="152400"/>
        </a:sp3d>
      </dsp:spPr>
      <dsp:style>
        <a:lnRef idx="0">
          <a:scrgbClr r="0" g="0" b="0"/>
        </a:lnRef>
        <a:fillRef idx="1">
          <a:scrgbClr r="0" g="0" b="0"/>
        </a:fillRef>
        <a:effectRef idx="1">
          <a:scrgbClr r="0" g="0" b="0"/>
        </a:effectRef>
        <a:fontRef idx="minor"/>
      </dsp:style>
    </dsp:sp>
    <dsp:sp modelId="{75E7C2FA-A0A8-4BEA-9128-B050D5765D79}">
      <dsp:nvSpPr>
        <dsp:cNvPr id="0" name=""/>
        <dsp:cNvSpPr/>
      </dsp:nvSpPr>
      <dsp:spPr>
        <a:xfrm>
          <a:off x="757117" y="23283"/>
          <a:ext cx="1767802" cy="1237404"/>
        </a:xfrm>
        <a:prstGeom prst="roundRect">
          <a:avLst>
            <a:gd name="adj" fmla="val 16670"/>
          </a:avLst>
        </a:prstGeom>
        <a:solidFill>
          <a:schemeClr val="accent2">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95250" tIns="95250" rIns="95250" bIns="95250" numCol="1" spcCol="1270" anchor="ctr" anchorCtr="0">
          <a:noAutofit/>
        </a:bodyPr>
        <a:lstStyle/>
        <a:p>
          <a:pPr lvl="0" algn="ctr" defTabSz="1111250">
            <a:lnSpc>
              <a:spcPct val="90000"/>
            </a:lnSpc>
            <a:spcBef>
              <a:spcPct val="0"/>
            </a:spcBef>
            <a:spcAft>
              <a:spcPct val="35000"/>
            </a:spcAft>
          </a:pPr>
          <a:r>
            <a:rPr lang="en-US" sz="2500" kern="1200" dirty="0" smtClean="0"/>
            <a:t>Participant Welfare</a:t>
          </a:r>
          <a:endParaRPr lang="en-US" sz="2500" kern="1200" dirty="0"/>
        </a:p>
      </dsp:txBody>
      <dsp:txXfrm>
        <a:off x="817533" y="83699"/>
        <a:ext cx="1646970" cy="1116572"/>
      </dsp:txXfrm>
    </dsp:sp>
    <dsp:sp modelId="{2F178321-C232-4C5E-9134-91D3F6C2FF35}">
      <dsp:nvSpPr>
        <dsp:cNvPr id="0" name=""/>
        <dsp:cNvSpPr/>
      </dsp:nvSpPr>
      <dsp:spPr>
        <a:xfrm>
          <a:off x="2647245" y="141298"/>
          <a:ext cx="1041082" cy="1000125"/>
        </a:xfrm>
        <a:prstGeom prst="rect">
          <a:avLst/>
        </a:prstGeom>
        <a:noFill/>
        <a:ln w="9525" cap="flat" cmpd="sng" algn="ctr">
          <a:solidFill>
            <a:schemeClr val="dk1">
              <a:alpha val="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D4C353ED-415A-4AB0-B069-99960AF21BC5}">
      <dsp:nvSpPr>
        <dsp:cNvPr id="0" name=""/>
        <dsp:cNvSpPr/>
      </dsp:nvSpPr>
      <dsp:spPr>
        <a:xfrm rot="5400000">
          <a:off x="2442319" y="2577389"/>
          <a:ext cx="1050131" cy="1195537"/>
        </a:xfrm>
        <a:prstGeom prst="bentUpArrow">
          <a:avLst>
            <a:gd name="adj1" fmla="val 32840"/>
            <a:gd name="adj2" fmla="val 25000"/>
            <a:gd name="adj3" fmla="val 35780"/>
          </a:avLst>
        </a:prstGeom>
        <a:solidFill>
          <a:schemeClr val="accent2">
            <a:tint val="50000"/>
            <a:hueOff val="5057036"/>
            <a:satOff val="-6941"/>
            <a:lumOff val="11177"/>
            <a:alphaOff val="0"/>
          </a:schemeClr>
        </a:solidFill>
        <a:ln>
          <a:noFill/>
        </a:ln>
        <a:effectLst>
          <a:outerShdw blurRad="40000" dist="20000" dir="5400000" rotWithShape="0">
            <a:srgbClr val="000000">
              <a:alpha val="38000"/>
            </a:srgbClr>
          </a:outerShdw>
        </a:effectLst>
        <a:scene3d>
          <a:camera prst="orthographicFront">
            <a:rot lat="0" lon="0" rev="0"/>
          </a:camera>
          <a:lightRig rig="contrasting" dir="t">
            <a:rot lat="0" lon="0" rev="1200000"/>
          </a:lightRig>
        </a:scene3d>
        <a:sp3d contourW="12700" prstMaterial="flat">
          <a:bevelT w="177800" h="254000"/>
          <a:bevelB w="152400"/>
        </a:sp3d>
      </dsp:spPr>
      <dsp:style>
        <a:lnRef idx="0">
          <a:scrgbClr r="0" g="0" b="0"/>
        </a:lnRef>
        <a:fillRef idx="1">
          <a:scrgbClr r="0" g="0" b="0"/>
        </a:fillRef>
        <a:effectRef idx="1">
          <a:scrgbClr r="0" g="0" b="0"/>
        </a:effectRef>
        <a:fontRef idx="minor"/>
      </dsp:style>
    </dsp:sp>
    <dsp:sp modelId="{6CCF11D3-75A6-449F-BEB5-CCF67F0105F6}">
      <dsp:nvSpPr>
        <dsp:cNvPr id="0" name=""/>
        <dsp:cNvSpPr/>
      </dsp:nvSpPr>
      <dsp:spPr>
        <a:xfrm>
          <a:off x="2164098" y="1413297"/>
          <a:ext cx="1767802" cy="1237404"/>
        </a:xfrm>
        <a:prstGeom prst="roundRect">
          <a:avLst>
            <a:gd name="adj" fmla="val 16670"/>
          </a:avLst>
        </a:prstGeom>
        <a:solidFill>
          <a:schemeClr val="accent2">
            <a:hueOff val="2340759"/>
            <a:satOff val="-2919"/>
            <a:lumOff val="686"/>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95250" tIns="95250" rIns="95250" bIns="95250" numCol="1" spcCol="1270" anchor="ctr" anchorCtr="0">
          <a:noAutofit/>
        </a:bodyPr>
        <a:lstStyle/>
        <a:p>
          <a:pPr lvl="0" algn="ctr" defTabSz="1111250">
            <a:lnSpc>
              <a:spcPct val="90000"/>
            </a:lnSpc>
            <a:spcBef>
              <a:spcPct val="0"/>
            </a:spcBef>
            <a:spcAft>
              <a:spcPct val="35000"/>
            </a:spcAft>
          </a:pPr>
          <a:r>
            <a:rPr lang="en-US" sz="2500" kern="1200" dirty="0" smtClean="0"/>
            <a:t>Research Ethics</a:t>
          </a:r>
          <a:endParaRPr lang="en-US" sz="2500" kern="1200" dirty="0"/>
        </a:p>
      </dsp:txBody>
      <dsp:txXfrm>
        <a:off x="2224514" y="1473713"/>
        <a:ext cx="1646970" cy="1116572"/>
      </dsp:txXfrm>
    </dsp:sp>
    <dsp:sp modelId="{DEDA8DFF-86A6-4A63-B7B7-80F8A1232EB8}">
      <dsp:nvSpPr>
        <dsp:cNvPr id="0" name=""/>
        <dsp:cNvSpPr/>
      </dsp:nvSpPr>
      <dsp:spPr>
        <a:xfrm>
          <a:off x="3931901" y="1531312"/>
          <a:ext cx="1285731" cy="1000125"/>
        </a:xfrm>
        <a:prstGeom prst="rect">
          <a:avLst/>
        </a:prstGeom>
        <a:noFill/>
        <a:ln w="9525" cap="flat" cmpd="sng" algn="ctr">
          <a:solidFill>
            <a:schemeClr val="dk1">
              <a:alpha val="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FC9EC77F-7244-4D9A-ACCA-0F9EE888A937}">
      <dsp:nvSpPr>
        <dsp:cNvPr id="0" name=""/>
        <dsp:cNvSpPr/>
      </dsp:nvSpPr>
      <dsp:spPr>
        <a:xfrm>
          <a:off x="3571079" y="2803311"/>
          <a:ext cx="1767802" cy="1237404"/>
        </a:xfrm>
        <a:prstGeom prst="roundRect">
          <a:avLst>
            <a:gd name="adj" fmla="val 16670"/>
          </a:avLst>
        </a:prstGeom>
        <a:solidFill>
          <a:schemeClr val="accent2">
            <a:hueOff val="4681519"/>
            <a:satOff val="-5839"/>
            <a:lumOff val="1373"/>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95250" tIns="95250" rIns="95250" bIns="95250" numCol="1" spcCol="1270" anchor="ctr" anchorCtr="0">
          <a:noAutofit/>
        </a:bodyPr>
        <a:lstStyle/>
        <a:p>
          <a:pPr lvl="0" algn="ctr" defTabSz="1111250">
            <a:lnSpc>
              <a:spcPct val="90000"/>
            </a:lnSpc>
            <a:spcBef>
              <a:spcPct val="0"/>
            </a:spcBef>
            <a:spcAft>
              <a:spcPct val="35000"/>
            </a:spcAft>
          </a:pPr>
          <a:r>
            <a:rPr lang="en-US" sz="2500" kern="1200" dirty="0" smtClean="0"/>
            <a:t>Research Results</a:t>
          </a:r>
          <a:endParaRPr lang="en-US" sz="2500" kern="1200" dirty="0"/>
        </a:p>
      </dsp:txBody>
      <dsp:txXfrm>
        <a:off x="3631495" y="2863727"/>
        <a:ext cx="1646970" cy="1116572"/>
      </dsp:txXfrm>
    </dsp:sp>
  </dsp:spTree>
</dsp:drawing>
</file>

<file path=ppt/diagrams/layout1.xml><?xml version="1.0" encoding="utf-8"?>
<dgm:layoutDef xmlns:dgm="http://schemas.openxmlformats.org/drawingml/2006/diagram" xmlns:a="http://schemas.openxmlformats.org/drawingml/2006/main" uniqueId="urn:microsoft.com/office/officeart/2005/8/layout/equation2">
  <dgm:title val=""/>
  <dgm:desc val=""/>
  <dgm:catLst>
    <dgm:cat type="relationship" pri="18000"/>
    <dgm:cat type="process" pri="26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param type="linDir" val="fromL"/>
          <dgm:param type="fallback" val="2D"/>
        </dgm:alg>
      </dgm:if>
      <dgm:else name="Name3">
        <dgm:alg type="lin">
          <dgm:param type="linDir" val="fromR"/>
          <dgm:param type="fallback" val="2D"/>
        </dgm:alg>
      </dgm:else>
    </dgm:choose>
    <dgm:shape xmlns:r="http://schemas.openxmlformats.org/officeDocument/2006/relationships" r:blip="">
      <dgm:adjLst/>
    </dgm:shape>
    <dgm:presOf/>
    <dgm:choose name="Name4">
      <dgm:if name="Name5" axis="ch" ptType="node" func="cnt" op="gte" val="3">
        <dgm:constrLst>
          <dgm:constr type="h" for="des" forName="node" refType="w" fact="0.5"/>
          <dgm:constr type="w" for="ch" forName="lastNode" refType="w"/>
          <dgm:constr type="w" for="des" forName="node" refType="h" refFor="des" refForName="node"/>
          <dgm:constr type="w" for="ch" forName="sibTransLast" refType="h" refFor="des" refForName="node" fact="0.6"/>
          <dgm:constr type="h" for="des" forName="sibTrans" refType="h" refFor="des" refForName="node" op="equ" fact="0.58"/>
          <dgm:constr type="w" for="des" forName="sibTrans" refType="h" refFor="des" refForName="sibTrans" op="equ"/>
          <dgm:constr type="primFontSz" for="ch" forName="lastNode" op="equ" val="65"/>
          <dgm:constr type="primFontSz" for="des" forName="node" op="equ" val="65"/>
          <dgm:constr type="primFontSz" for="des" forName="sibTrans" val="55"/>
          <dgm:constr type="primFontSz" for="des" forName="sibTrans" refType="primFontSz" refFor="des" refForName="node" op="lte" fact="0.8"/>
          <dgm:constr type="primFontSz" for="des" forName="connectorText" refType="primFontSz" refFor="des" refForName="node" op="lte" fact="0.8"/>
          <dgm:constr type="primFontSz" for="des" forName="connectorText" refType="primFontSz" refFor="des" refForName="sibTrans" op="equ"/>
          <dgm:constr type="h" for="des" forName="spacerT" refType="h" refFor="des" refForName="sibTrans" fact="0.14"/>
          <dgm:constr type="h" for="des" forName="spacerB" refType="h" refFor="des" refForName="sibTrans" fact="0.14"/>
        </dgm:constrLst>
      </dgm:if>
      <dgm:else name="Name6">
        <dgm:constrLst>
          <dgm:constr type="h" for="des" forName="node" refType="w"/>
          <dgm:constr type="w" for="ch" forName="lastNode" refType="w"/>
          <dgm:constr type="w" for="des" forName="node" refType="h" refFor="des" refForName="node"/>
          <dgm:constr type="w" for="ch" forName="sibTransLast" refType="h" refFor="des" refForName="node" fact="0.6"/>
          <dgm:constr type="h" for="des" forName="sibTrans" refType="h" refFor="des" refForName="node" op="equ" fact="0.58"/>
          <dgm:constr type="w" for="des" forName="sibTrans" refType="h" refFor="des" refForName="sibTrans" op="equ"/>
          <dgm:constr type="primFontSz" for="des" forName="node" val="65"/>
          <dgm:constr type="primFontSz" for="ch" forName="lastNode" refType="primFontSz" refFor="des" refForName="node" op="equ"/>
          <dgm:constr type="primFontSz" for="des" forName="sibTrans" val="55"/>
          <dgm:constr type="primFontSz" for="des" forName="connectorText" refType="primFontSz" refFor="des" refForName="node" op="lte" fact="0.8"/>
          <dgm:constr type="primFontSz" for="des" forName="connectorText" refType="primFontSz" refFor="des" refForName="sibTrans" op="equ"/>
          <dgm:constr type="h" for="des" forName="spacerT" refType="h" refFor="des" refForName="sibTrans" fact="0.14"/>
          <dgm:constr type="h" for="des" forName="spacerB" refType="h" refFor="des" refForName="sibTrans" fact="0.14"/>
        </dgm:constrLst>
      </dgm:else>
    </dgm:choose>
    <dgm:ruleLst/>
    <dgm:choose name="Name7">
      <dgm:if name="Name8" axis="ch" ptType="node" func="cnt" op="gte" val="1">
        <dgm:layoutNode name="vNodes">
          <dgm:alg type="lin">
            <dgm:param type="linDir" val="fromT"/>
            <dgm:param type="fallback" val="2D"/>
          </dgm:alg>
          <dgm:shape xmlns:r="http://schemas.openxmlformats.org/officeDocument/2006/relationships" r:blip="">
            <dgm:adjLst/>
          </dgm:shape>
          <dgm:presOf/>
          <dgm:constrLst/>
          <dgm:ruleLst/>
          <dgm:forEach name="Name9" axis="ch" ptType="node">
            <dgm:choose name="Name10">
              <dgm:if name="Name11" axis="self" func="revPos" op="neq" val="1">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choose name="Name12">
                  <dgm:if name="Name13" axis="self" ptType="node" func="revPos" op="gt" val="2">
                    <dgm:forEach name="sibTransForEach" axis="followSib" ptType="sibTrans" cnt="1">
                      <dgm:layoutNode name="spacerT">
                        <dgm:alg type="sp"/>
                        <dgm:shape xmlns:r="http://schemas.openxmlformats.org/officeDocument/2006/relationships" r:blip="">
                          <dgm:adjLst/>
                        </dgm:shape>
                        <dgm:presOf axis="self"/>
                        <dgm:constrLst/>
                        <dgm:ruleLst/>
                      </dgm:layoutNode>
                      <dgm:layoutNode name="sibTrans">
                        <dgm:alg type="tx"/>
                        <dgm:shape xmlns:r="http://schemas.openxmlformats.org/officeDocument/2006/relationships" type="mathPlus" r:blip="">
                          <dgm:adjLst/>
                        </dgm:shape>
                        <dgm:presOf axis="self"/>
                        <dgm:constrLst>
                          <dgm:constr type="h" refType="w"/>
                          <dgm:constr type="lMarg"/>
                          <dgm:constr type="rMarg"/>
                          <dgm:constr type="tMarg"/>
                          <dgm:constr type="bMarg"/>
                        </dgm:constrLst>
                        <dgm:ruleLst>
                          <dgm:rule type="primFontSz" val="5" fact="NaN" max="NaN"/>
                        </dgm:ruleLst>
                      </dgm:layoutNode>
                      <dgm:layoutNode name="spacerB">
                        <dgm:alg type="sp"/>
                        <dgm:shape xmlns:r="http://schemas.openxmlformats.org/officeDocument/2006/relationships" r:blip="">
                          <dgm:adjLst/>
                        </dgm:shape>
                        <dgm:presOf axis="self"/>
                        <dgm:constrLst/>
                        <dgm:ruleLst/>
                      </dgm:layoutNode>
                    </dgm:forEach>
                  </dgm:if>
                  <dgm:else name="Name14"/>
                </dgm:choose>
              </dgm:if>
              <dgm:else name="Name15"/>
            </dgm:choose>
          </dgm:forEach>
        </dgm:layoutNode>
        <dgm:choose name="Name16">
          <dgm:if name="Name17" axis="ch" ptType="node" func="cnt" op="gt" val="1">
            <dgm:layoutNode name="sibTransLast">
              <dgm:alg type="conn">
                <dgm:param type="begPts" val="auto"/>
                <dgm:param type="endPts" val="auto"/>
                <dgm:param type="srcNode" val="vNodes"/>
                <dgm:param type="dstNode" val="lastNode"/>
              </dgm:alg>
              <dgm:shape xmlns:r="http://schemas.openxmlformats.org/officeDocument/2006/relationships" type="conn" r:blip="">
                <dgm:adjLst/>
              </dgm:shape>
              <dgm:presOf axis="ch" ptType="sibTrans" st="-1" cnt="1"/>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ch desOrSelf" ptType="sibTrans sibTrans" st="-1 1" cnt="1 0"/>
                <dgm:constrLst>
                  <dgm:constr type="lMarg"/>
                  <dgm:constr type="rMarg"/>
                  <dgm:constr type="tMarg"/>
                  <dgm:constr type="bMarg"/>
                </dgm:constrLst>
                <dgm:ruleLst>
                  <dgm:rule type="primFontSz" val="5" fact="NaN" max="NaN"/>
                </dgm:ruleLst>
              </dgm:layoutNode>
            </dgm:layoutNode>
          </dgm:if>
          <dgm:else name="Name18"/>
        </dgm:choose>
        <dgm:layoutNode name="lastNode">
          <dgm:varLst>
            <dgm:bulletEnabled val="1"/>
          </dgm:varLst>
          <dgm:alg type="tx">
            <dgm:param type="txAnchorVertCh" val="mid"/>
          </dgm:alg>
          <dgm:shape xmlns:r="http://schemas.openxmlformats.org/officeDocument/2006/relationships" type="ellipse" r:blip="">
            <dgm:adjLst/>
          </dgm:shape>
          <dgm:presOf axis="ch desOrSelf" ptType="node node" st="-1 1" cnt="1 0"/>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if>
      <dgm:else name="Name19"/>
    </dgm:choose>
  </dgm:layoutNode>
</dgm:layoutDef>
</file>

<file path=ppt/diagrams/layout2.xml><?xml version="1.0" encoding="utf-8"?>
<dgm:layoutDef xmlns:dgm="http://schemas.openxmlformats.org/drawingml/2006/diagram" xmlns:a="http://schemas.openxmlformats.org/drawingml/2006/main" uniqueId="urn:microsoft.com/office/officeart/2005/8/layout/StepDownProcess">
  <dgm:title val=""/>
  <dgm:desc val=""/>
  <dgm:catLst>
    <dgm:cat type="process" pri="16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60" srcId="0" destId="10" srcOrd="0" destOrd="0"/>
        <dgm:cxn modelId="12" srcId="10" destId="11" srcOrd="0" destOrd="0"/>
        <dgm:cxn modelId="70" srcId="0" destId="20" srcOrd="1" destOrd="0"/>
        <dgm:cxn modelId="22" srcId="20" destId="21" srcOrd="0" destOrd="0"/>
        <dgm:cxn modelId="80" srcId="0" destId="30" srcOrd="2" destOrd="0"/>
        <dgm:cxn modelId="32" srcId="30" destId="31" srcOrd="0"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rootnode">
    <dgm:varLst>
      <dgm:chMax/>
      <dgm:chPref/>
      <dgm:dir/>
      <dgm:animLvl val="lvl"/>
    </dgm:varLst>
    <dgm:choose name="Name0">
      <dgm:if name="Name1" func="var" arg="dir" op="equ" val="norm">
        <dgm:alg type="snake">
          <dgm:param type="grDir" val="tL"/>
          <dgm:param type="flowDir" val="row"/>
          <dgm:param type="off" val="off"/>
          <dgm:param type="bkpt" val="fixed"/>
          <dgm:param type="bkPtFixedVal" val="1"/>
        </dgm:alg>
      </dgm:if>
      <dgm:else name="Name2">
        <dgm:alg type="snake">
          <dgm:param type="grDir" val="tR"/>
          <dgm:param type="flowDir" val="row"/>
          <dgm:param type="off" val="off"/>
          <dgm:param type="bkpt" val="fixed"/>
          <dgm:param type="bkPtFixedVal" val="1"/>
        </dgm:alg>
      </dgm:else>
    </dgm:choose>
    <dgm:shape xmlns:r="http://schemas.openxmlformats.org/officeDocument/2006/relationships" r:blip="">
      <dgm:adjLst/>
    </dgm:shape>
    <dgm:choose name="Name3">
      <dgm:if name="Name4" func="var" arg="dir" op="equ" val="norm">
        <dgm:constrLst>
          <dgm:constr type="alignOff" forName="rootnode" val="0.48"/>
          <dgm:constr type="primFontSz" for="des" forName="ParentText" val="65"/>
          <dgm:constr type="primFontSz" for="des" forName="ChildText" refType="primFontSz" refFor="des" refForName="ParentText" op="lte"/>
          <dgm:constr type="w" for="ch" forName="composite" refType="w"/>
          <dgm:constr type="h" for="ch" forName="composite" refType="h"/>
          <dgm:constr type="sp" refType="h" refFor="ch" refForName="composite" op="equ" fact="-0.38"/>
        </dgm:constrLst>
      </dgm:if>
      <dgm:else name="Name5">
        <dgm:constrLst>
          <dgm:constr type="alignOff" forName="rootnode" val="0.48"/>
          <dgm:constr type="primFontSz" for="des" forName="ParentText" val="65"/>
          <dgm:constr type="primFontSz" for="des" forName="ChildText" refType="primFontSz" refFor="des" refForName="ParentText" op="lte"/>
          <dgm:constr type="w" for="ch" forName="composite" refType="w"/>
          <dgm:constr type="h" for="ch" forName="composite" refType="h"/>
          <dgm:constr type="sp" refType="h" refFor="ch" refForName="composite" op="equ" fact="-0.38"/>
        </dgm:constrLst>
      </dgm:else>
    </dgm:choose>
    <dgm:forEach name="nodesForEach" axis="ch" ptType="node">
      <dgm:layoutNode name="composite">
        <dgm:alg type="composite">
          <dgm:param type="ar" val="1.2439"/>
        </dgm:alg>
        <dgm:shape xmlns:r="http://schemas.openxmlformats.org/officeDocument/2006/relationships" r:blip="">
          <dgm:adjLst/>
        </dgm:shape>
        <dgm:choose name="Name6">
          <dgm:if name="Name7" func="var" arg="dir" op="equ" val="norm">
            <dgm:constrLst>
              <dgm:constr type="l" for="ch" forName="bentUpArrow1" refType="w" fact="0.07"/>
              <dgm:constr type="t" for="ch" forName="bentUpArrow1" refType="h" fact="0.524"/>
              <dgm:constr type="w" for="ch" forName="bentUpArrow1" refType="w" fact="0.3844"/>
              <dgm:constr type="h" for="ch" forName="bentUpArrow1" refType="h" fact="0.42"/>
              <dgm:constr type="l" for="ch" forName="ParentText" refType="w" fact="0"/>
              <dgm:constr type="t" for="ch" forName="ParentText" refType="h" fact="0"/>
              <dgm:constr type="w" for="ch" forName="ParentText" refType="w" fact="0.5684"/>
              <dgm:constr type="h" for="ch" forName="ParentText" refType="h" fact="0.4949"/>
              <dgm:constr type="l" for="ch" forName="ChildText" refType="w" refFor="ch" refForName="ParentText"/>
              <dgm:constr type="t" for="ch" forName="ChildText" refType="h" fact="0.05"/>
              <dgm:constr type="w" for="ch" forName="ChildText" refType="w" fact="0.4134"/>
              <dgm:constr type="h" for="ch" forName="ChildText" refType="h" fact="0.4"/>
              <dgm:constr type="l" for="ch" forName="FinalChildText" refType="w" refFor="ch" refForName="ParentText"/>
              <dgm:constr type="t" for="ch" forName="FinalChildText" refType="h" fact="0.05"/>
              <dgm:constr type="w" for="ch" forName="FinalChildText" refType="w" fact="0.4134"/>
              <dgm:constr type="h" for="ch" forName="FinalChildText" refType="h" fact="0.4"/>
            </dgm:constrLst>
          </dgm:if>
          <dgm:else name="Name8">
            <dgm:constrLst>
              <dgm:constr type="r" for="ch" forName="bentUpArrow1" refType="w" fact="0.97"/>
              <dgm:constr type="t" for="ch" forName="bentUpArrow1" refType="h" fact="0.524"/>
              <dgm:constr type="w" for="ch" forName="bentUpArrow1" refType="w" fact="0.3844"/>
              <dgm:constr type="h" for="ch" forName="bentUpArrow1" refType="h" fact="0.42"/>
              <dgm:constr type="l" for="ch" forName="ParentText" refType="w" fact="0.4316"/>
              <dgm:constr type="t" for="ch" forName="ParentText" refType="h" fact="0"/>
              <dgm:constr type="w" for="ch" forName="ParentText" refType="w" fact="0.5684"/>
              <dgm:constr type="h" for="ch" forName="ParentText" refType="h" fact="0.4949"/>
              <dgm:constr type="l" for="ch" forName="ChildText" refType="w" fact="0"/>
              <dgm:constr type="t" for="ch" forName="ChildText" refType="h" fact="0.05"/>
              <dgm:constr type="w" for="ch" forName="ChildText" refType="w" fact="0.4134"/>
              <dgm:constr type="h" for="ch" forName="ChildText" refType="h" fact="0.4"/>
              <dgm:constr type="l" for="ch" forName="FinalChildText" refType="w" fact="0"/>
              <dgm:constr type="t" for="ch" forName="FinalChildText" refType="h" fact="0.05"/>
              <dgm:constr type="w" for="ch" forName="FinalChildText" refType="w" fact="0.4134"/>
              <dgm:constr type="h" for="ch" forName="FinalChildText" refType="h" fact="0.4"/>
            </dgm:constrLst>
          </dgm:else>
        </dgm:choose>
        <dgm:choose name="Name9">
          <dgm:if name="Name10" axis="followSib" ptType="node" func="cnt" op="gte" val="1">
            <dgm:layoutNode name="bentUpArrow1" styleLbl="alignImgPlace1">
              <dgm:alg type="sp"/>
              <dgm:choose name="Name11">
                <dgm:if name="Name12" func="var" arg="dir" op="equ" val="norm">
                  <dgm:shape xmlns:r="http://schemas.openxmlformats.org/officeDocument/2006/relationships" rot="90" type="bentUpArrow" r:blip="">
                    <dgm:adjLst>
                      <dgm:adj idx="1" val="0.3284"/>
                      <dgm:adj idx="2" val="0.25"/>
                      <dgm:adj idx="3" val="0.3578"/>
                    </dgm:adjLst>
                  </dgm:shape>
                </dgm:if>
                <dgm:else name="Name13">
                  <dgm:shape xmlns:r="http://schemas.openxmlformats.org/officeDocument/2006/relationships" rot="180" type="bentArrow" r:blip="">
                    <dgm:adjLst>
                      <dgm:adj idx="1" val="0.3284"/>
                      <dgm:adj idx="2" val="0.25"/>
                      <dgm:adj idx="3" val="0.3578"/>
                      <dgm:adj idx="4" val="0"/>
                    </dgm:adjLst>
                  </dgm:shape>
                </dgm:else>
              </dgm:choose>
              <dgm:presOf/>
            </dgm:layoutNode>
          </dgm:if>
          <dgm:else name="Name14"/>
        </dgm:choose>
        <dgm:layoutNode name="ParentText" styleLbl="node1">
          <dgm:varLst>
            <dgm:chMax val="1"/>
            <dgm:chPref val="1"/>
            <dgm:bulletEnabled val="1"/>
          </dgm:varLst>
          <dgm:alg type="tx"/>
          <dgm:shape xmlns:r="http://schemas.openxmlformats.org/officeDocument/2006/relationships" type="roundRect" r:blip="">
            <dgm:adjLst>
              <dgm:adj idx="1" val="0.1667"/>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choose name="Name15">
          <dgm:if name="Name16" axis="followSib" ptType="node" func="cnt" op="equ" val="0">
            <dgm:choose name="Name17">
              <dgm:if name="Name18" axis="ch" ptType="node" func="cnt" op="gte" val="1">
                <dgm:layoutNode name="FinalChildText" styleLbl="revTx">
                  <dgm:varLst>
                    <dgm:chMax val="0"/>
                    <dgm:chPref val="0"/>
                    <dgm:bulletEnabled val="1"/>
                  </dgm:varLst>
                  <dgm:alg type="tx">
                    <dgm:param type="stBulletLvl" val="1"/>
                    <dgm:param type="txAnchorVertCh" val="mid"/>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9"/>
            </dgm:choose>
          </dgm:if>
          <dgm:else name="Name20">
            <dgm:layoutNode name="ChildText" styleLbl="revTx">
              <dgm:varLst>
                <dgm:chMax val="0"/>
                <dgm:chPref val="0"/>
                <dgm:bulletEnabled val="1"/>
              </dgm:varLst>
              <dgm:alg type="tx">
                <dgm:param type="stBulletLvl" val="1"/>
                <dgm:param type="txAnchorVertCh" val="mid"/>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0F574A7-13E0-B647-93F5-E09E7E98ED11}" type="datetimeFigureOut">
              <a:rPr lang="en-US" smtClean="0"/>
              <a:t>4/18/2017</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F8F6D70-BE0A-5C48-AED4-8D4905B11A7A}" type="slidenum">
              <a:rPr lang="en-US" smtClean="0"/>
              <a:t>‹#›</a:t>
            </a:fld>
            <a:endParaRPr lang="en-US"/>
          </a:p>
        </p:txBody>
      </p:sp>
    </p:spTree>
    <p:extLst>
      <p:ext uri="{BB962C8B-B14F-4D97-AF65-F5344CB8AC3E}">
        <p14:creationId xmlns:p14="http://schemas.microsoft.com/office/powerpoint/2010/main" val="1553846810"/>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Welcome to the</a:t>
            </a:r>
            <a:r>
              <a:rPr lang="en-US" baseline="0" dirty="0" smtClean="0"/>
              <a:t> Human Subjects Office presentation for IRB Review of Community-Based Participatory Research.</a:t>
            </a:r>
            <a:endParaRPr lang="en-US" dirty="0"/>
          </a:p>
        </p:txBody>
      </p:sp>
      <p:sp>
        <p:nvSpPr>
          <p:cNvPr id="4" name="Slide Number Placeholder 3"/>
          <p:cNvSpPr>
            <a:spLocks noGrp="1"/>
          </p:cNvSpPr>
          <p:nvPr>
            <p:ph type="sldNum" sz="quarter" idx="10"/>
          </p:nvPr>
        </p:nvSpPr>
        <p:spPr/>
        <p:txBody>
          <a:bodyPr/>
          <a:lstStyle/>
          <a:p>
            <a:fld id="{DF8F6D70-BE0A-5C48-AED4-8D4905B11A7A}" type="slidenum">
              <a:rPr lang="en-US" smtClean="0"/>
              <a:t>1</a:t>
            </a:fld>
            <a:endParaRPr lang="en-US"/>
          </a:p>
        </p:txBody>
      </p:sp>
    </p:spTree>
    <p:extLst>
      <p:ext uri="{BB962C8B-B14F-4D97-AF65-F5344CB8AC3E}">
        <p14:creationId xmlns:p14="http://schemas.microsoft.com/office/powerpoint/2010/main" val="51223173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7"/>
          <p:cNvSpPr>
            <a:spLocks noGrp="1" noChangeArrowheads="1"/>
          </p:cNvSpPr>
          <p:nvPr>
            <p:ph type="sldNum" sz="quarter" idx="5"/>
          </p:nvPr>
        </p:nvSpPr>
        <p:spPr>
          <a:noFill/>
        </p:spPr>
        <p:txBody>
          <a:bodyPr/>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9B908E5C-DC87-495C-A69F-65F4FAB5A8A6}" type="slidenum">
              <a:rPr lang="en-US" altLang="en-US" smtClean="0"/>
              <a:pPr eaLnBrk="1" hangingPunct="1">
                <a:spcBef>
                  <a:spcPct val="0"/>
                </a:spcBef>
              </a:pPr>
              <a:t>10</a:t>
            </a:fld>
            <a:endParaRPr lang="en-US" altLang="en-US" smtClean="0"/>
          </a:p>
        </p:txBody>
      </p:sp>
      <p:sp>
        <p:nvSpPr>
          <p:cNvPr id="87043" name="Rectangle 2"/>
          <p:cNvSpPr>
            <a:spLocks noGrp="1" noRot="1" noChangeAspect="1" noChangeArrowheads="1" noTextEdit="1"/>
          </p:cNvSpPr>
          <p:nvPr>
            <p:ph type="sldImg"/>
          </p:nvPr>
        </p:nvSpPr>
        <p:spPr>
          <a:ln/>
        </p:spPr>
      </p:sp>
      <p:sp>
        <p:nvSpPr>
          <p:cNvPr id="87044" name="Rectangle 3"/>
          <p:cNvSpPr>
            <a:spLocks noGrp="1" noChangeArrowheads="1"/>
          </p:cNvSpPr>
          <p:nvPr>
            <p:ph type="body" idx="1"/>
          </p:nvPr>
        </p:nvSpPr>
        <p:spPr>
          <a:noFill/>
        </p:spPr>
        <p:txBody>
          <a:bodyPr/>
          <a:lstStyle/>
          <a:p>
            <a:pPr eaLnBrk="1" hangingPunct="1"/>
            <a:r>
              <a:rPr lang="en-US" altLang="en-US" dirty="0" smtClean="0"/>
              <a:t>The second</a:t>
            </a:r>
            <a:r>
              <a:rPr lang="en-US" altLang="en-US" baseline="0" dirty="0" smtClean="0"/>
              <a:t> part of the definition requires that the systematic investigation was designed to develop or contribute to generalizable knowledge.</a:t>
            </a:r>
            <a:endParaRPr lang="en-US" altLang="en-US" dirty="0" smtClean="0"/>
          </a:p>
        </p:txBody>
      </p:sp>
    </p:spTree>
    <p:extLst>
      <p:ext uri="{BB962C8B-B14F-4D97-AF65-F5344CB8AC3E}">
        <p14:creationId xmlns:p14="http://schemas.microsoft.com/office/powerpoint/2010/main" val="402147944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What</a:t>
            </a:r>
            <a:r>
              <a:rPr lang="en-US" baseline="0" dirty="0" smtClean="0"/>
              <a:t> is generalizable knowledge?  It is information that adds to a body of knowledge about a behavior, disease, or phenomenon.  It is information about which conclusions can be drawn that are useful to people other than those included in the study sample.  The intention to publish or present the information publicly is not the sole criterion on which to base a determination that the information is generalizable.  While the federal regulations do not define generalizable knowledge, it can be considered as knowledge that is widely applicable beyond the specific project for which it was collected.  Sometimes the purpose of the project is more important to consider than the data collection methods.  </a:t>
            </a:r>
            <a:endParaRPr lang="en-US" dirty="0"/>
          </a:p>
        </p:txBody>
      </p:sp>
      <p:sp>
        <p:nvSpPr>
          <p:cNvPr id="4" name="Slide Number Placeholder 3"/>
          <p:cNvSpPr>
            <a:spLocks noGrp="1"/>
          </p:cNvSpPr>
          <p:nvPr>
            <p:ph type="sldNum" sz="quarter" idx="10"/>
          </p:nvPr>
        </p:nvSpPr>
        <p:spPr/>
        <p:txBody>
          <a:bodyPr/>
          <a:lstStyle/>
          <a:p>
            <a:fld id="{DF8F6D70-BE0A-5C48-AED4-8D4905B11A7A}" type="slidenum">
              <a:rPr lang="en-US" smtClean="0"/>
              <a:t>11</a:t>
            </a:fld>
            <a:endParaRPr lang="en-US"/>
          </a:p>
        </p:txBody>
      </p:sp>
    </p:spTree>
    <p:extLst>
      <p:ext uri="{BB962C8B-B14F-4D97-AF65-F5344CB8AC3E}">
        <p14:creationId xmlns:p14="http://schemas.microsoft.com/office/powerpoint/2010/main" val="86787732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So going back to our example. We are gathering this information </a:t>
            </a:r>
            <a:r>
              <a:rPr lang="en-US" dirty="0" smtClean="0"/>
              <a:t>so</a:t>
            </a:r>
            <a:r>
              <a:rPr lang="en-US" baseline="0" dirty="0" smtClean="0"/>
              <a:t> that we can provide the information to the local council.  We hope that this will encourage them to facilitate making more resources available to this growing segment of the county population.  Our information is limited to the local context as well.  Therefore, these activities are not designed to develop or contribute to generalizable knowledge.  While the information may be useful to others outside the group, the design doesn’t collect any comparison information or ask questions of the agency personnel that would allow anyone to draw conclusions about all agency personnel or all service programs.</a:t>
            </a:r>
            <a:endParaRPr lang="en-US" dirty="0"/>
          </a:p>
        </p:txBody>
      </p:sp>
      <p:sp>
        <p:nvSpPr>
          <p:cNvPr id="4" name="Slide Number Placeholder 3"/>
          <p:cNvSpPr>
            <a:spLocks noGrp="1"/>
          </p:cNvSpPr>
          <p:nvPr>
            <p:ph type="sldNum" sz="quarter" idx="10"/>
          </p:nvPr>
        </p:nvSpPr>
        <p:spPr/>
        <p:txBody>
          <a:bodyPr/>
          <a:lstStyle/>
          <a:p>
            <a:fld id="{DF8F6D70-BE0A-5C48-AED4-8D4905B11A7A}" type="slidenum">
              <a:rPr lang="en-US" smtClean="0"/>
              <a:t>12</a:t>
            </a:fld>
            <a:endParaRPr lang="en-US"/>
          </a:p>
        </p:txBody>
      </p:sp>
    </p:spTree>
    <p:extLst>
      <p:ext uri="{BB962C8B-B14F-4D97-AF65-F5344CB8AC3E}">
        <p14:creationId xmlns:p14="http://schemas.microsoft.com/office/powerpoint/2010/main" val="155371764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Additional considerations when trying to determine</a:t>
            </a:r>
            <a:r>
              <a:rPr lang="en-US" baseline="0" dirty="0" smtClean="0"/>
              <a:t> if a project is designed to contribute to or develop generalizable knowledge include: defining the purpose or primary objects for doing the project, defining the potential results, and the potential audience for the results (e.g., who will benefit?)  It is as important to define how information will be used as it is to define what information will be obtained.</a:t>
            </a:r>
            <a:endParaRPr lang="en-US" dirty="0"/>
          </a:p>
        </p:txBody>
      </p:sp>
      <p:sp>
        <p:nvSpPr>
          <p:cNvPr id="4" name="Slide Number Placeholder 3"/>
          <p:cNvSpPr>
            <a:spLocks noGrp="1"/>
          </p:cNvSpPr>
          <p:nvPr>
            <p:ph type="sldNum" sz="quarter" idx="10"/>
          </p:nvPr>
        </p:nvSpPr>
        <p:spPr/>
        <p:txBody>
          <a:bodyPr/>
          <a:lstStyle/>
          <a:p>
            <a:fld id="{DF8F6D70-BE0A-5C48-AED4-8D4905B11A7A}" type="slidenum">
              <a:rPr lang="en-US" smtClean="0"/>
              <a:t>13</a:t>
            </a:fld>
            <a:endParaRPr lang="en-US"/>
          </a:p>
        </p:txBody>
      </p:sp>
    </p:spTree>
    <p:extLst>
      <p:ext uri="{BB962C8B-B14F-4D97-AF65-F5344CB8AC3E}">
        <p14:creationId xmlns:p14="http://schemas.microsoft.com/office/powerpoint/2010/main" val="105778584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i="0" dirty="0" smtClean="0"/>
              <a:t>Consider the</a:t>
            </a:r>
            <a:r>
              <a:rPr lang="en-US" i="0" baseline="0" dirty="0" smtClean="0"/>
              <a:t> following research questions:</a:t>
            </a:r>
          </a:p>
          <a:p>
            <a:pPr marL="228600" marR="0" indent="-228600" algn="l" defTabSz="457200" rtl="0" eaLnBrk="1" fontAlgn="auto" latinLnBrk="0" hangingPunct="1">
              <a:lnSpc>
                <a:spcPct val="100000"/>
              </a:lnSpc>
              <a:spcBef>
                <a:spcPts val="0"/>
              </a:spcBef>
              <a:spcAft>
                <a:spcPts val="0"/>
              </a:spcAft>
              <a:buClrTx/>
              <a:buSzTx/>
              <a:buFontTx/>
              <a:buAutoNum type="arabicPeriod"/>
              <a:tabLst/>
              <a:defRPr/>
            </a:pPr>
            <a:r>
              <a:rPr lang="en-US" i="0" dirty="0" smtClean="0"/>
              <a:t>Why did the chicken cross</a:t>
            </a:r>
            <a:r>
              <a:rPr lang="en-US" i="0" baseline="0" dirty="0" smtClean="0"/>
              <a:t> the road?  This question is t</a:t>
            </a:r>
            <a:r>
              <a:rPr lang="en-US" i="0" dirty="0" smtClean="0"/>
              <a:t>oo broad and does not define the segments of the analysis: which chicken?  which road?  OR Maybe the question is too narrow---are we only interested in this chicken and this road?  How are we applying</a:t>
            </a:r>
            <a:r>
              <a:rPr lang="en-US" i="0" baseline="0" dirty="0" smtClean="0"/>
              <a:t> results to other chickens and roads?</a:t>
            </a:r>
          </a:p>
          <a:p>
            <a:pPr marL="228600" marR="0" indent="-228600" algn="l" defTabSz="457200" rtl="0" eaLnBrk="1" fontAlgn="auto" latinLnBrk="0" hangingPunct="1">
              <a:lnSpc>
                <a:spcPct val="100000"/>
              </a:lnSpc>
              <a:spcBef>
                <a:spcPts val="0"/>
              </a:spcBef>
              <a:spcAft>
                <a:spcPts val="0"/>
              </a:spcAft>
              <a:buClrTx/>
              <a:buSzTx/>
              <a:buFontTx/>
              <a:buAutoNum type="arabicPeriod"/>
              <a:tabLst/>
              <a:defRPr/>
            </a:pPr>
            <a:r>
              <a:rPr lang="en-US" i="0" dirty="0" smtClean="0"/>
              <a:t>How many chickens</a:t>
            </a:r>
            <a:r>
              <a:rPr lang="en-US" i="0" baseline="0" dirty="0" smtClean="0"/>
              <a:t> crossed Broad Street in Durham, NC, on February 6, 2014? </a:t>
            </a:r>
            <a:r>
              <a:rPr lang="en-US" i="0" dirty="0" smtClean="0"/>
              <a:t>Ostensibly, this question could be answered in one sentence and does not leave room for analysis. It could, however, become data for a larger argument.</a:t>
            </a:r>
          </a:p>
          <a:p>
            <a:pPr marL="228600" marR="0" indent="-228600" algn="l" defTabSz="457200" rtl="0" eaLnBrk="1" fontAlgn="auto" latinLnBrk="0" hangingPunct="1">
              <a:lnSpc>
                <a:spcPct val="100000"/>
              </a:lnSpc>
              <a:spcBef>
                <a:spcPts val="0"/>
              </a:spcBef>
              <a:spcAft>
                <a:spcPts val="0"/>
              </a:spcAft>
              <a:buClrTx/>
              <a:buSzTx/>
              <a:buFontTx/>
              <a:buAutoNum type="arabicPeriod"/>
              <a:tabLst/>
              <a:defRPr/>
            </a:pPr>
            <a:r>
              <a:rPr lang="en-US" dirty="0" smtClean="0"/>
              <a:t>Finally: What are some of the environmental factors that occurred in Durham, NC between January and February 2014 that would cause chickens to cross Broad Street?  This question can lead to the author taking a stand on which factors are significant, and allows the writer to argue to what degree the results are beneficial or detrimental. </a:t>
            </a:r>
          </a:p>
          <a:p>
            <a:pPr marL="0" marR="0" indent="0" algn="l" defTabSz="457200" rtl="0" eaLnBrk="1" fontAlgn="auto" latinLnBrk="0" hangingPunct="1">
              <a:lnSpc>
                <a:spcPct val="100000"/>
              </a:lnSpc>
              <a:spcBef>
                <a:spcPts val="0"/>
              </a:spcBef>
              <a:spcAft>
                <a:spcPts val="0"/>
              </a:spcAft>
              <a:buClrTx/>
              <a:buSzTx/>
              <a:buFontTx/>
              <a:buNone/>
              <a:tabLst/>
              <a:defRPr/>
            </a:pPr>
            <a:endParaRPr lang="en-US" i="1" dirty="0" smtClean="0"/>
          </a:p>
          <a:p>
            <a:pPr marL="228600" marR="0" indent="-228600" algn="l" defTabSz="457200" rtl="0" eaLnBrk="1" fontAlgn="auto" latinLnBrk="0" hangingPunct="1">
              <a:lnSpc>
                <a:spcPct val="100000"/>
              </a:lnSpc>
              <a:spcBef>
                <a:spcPts val="0"/>
              </a:spcBef>
              <a:spcAft>
                <a:spcPts val="0"/>
              </a:spcAft>
              <a:buClrTx/>
              <a:buSzTx/>
              <a:buFontTx/>
              <a:buAutoNum type="arabicPeriod"/>
              <a:tabLst/>
              <a:defRPr/>
            </a:pPr>
            <a:endParaRPr lang="en-US" i="1" dirty="0" smtClean="0"/>
          </a:p>
          <a:p>
            <a:endParaRPr lang="en-US" dirty="0"/>
          </a:p>
        </p:txBody>
      </p:sp>
      <p:sp>
        <p:nvSpPr>
          <p:cNvPr id="4" name="Slide Number Placeholder 3"/>
          <p:cNvSpPr>
            <a:spLocks noGrp="1"/>
          </p:cNvSpPr>
          <p:nvPr>
            <p:ph type="sldNum" sz="quarter" idx="10"/>
          </p:nvPr>
        </p:nvSpPr>
        <p:spPr/>
        <p:txBody>
          <a:bodyPr/>
          <a:lstStyle/>
          <a:p>
            <a:fld id="{DF8F6D70-BE0A-5C48-AED4-8D4905B11A7A}" type="slidenum">
              <a:rPr lang="en-US" smtClean="0"/>
              <a:t>14</a:t>
            </a:fld>
            <a:endParaRPr lang="en-US"/>
          </a:p>
        </p:txBody>
      </p:sp>
    </p:spTree>
    <p:extLst>
      <p:ext uri="{BB962C8B-B14F-4D97-AF65-F5344CB8AC3E}">
        <p14:creationId xmlns:p14="http://schemas.microsoft.com/office/powerpoint/2010/main" val="247814990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7"/>
          <p:cNvSpPr>
            <a:spLocks noGrp="1" noChangeArrowheads="1"/>
          </p:cNvSpPr>
          <p:nvPr>
            <p:ph type="sldNum" sz="quarter" idx="5"/>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eaLnBrk="1" hangingPunct="1">
              <a:spcBef>
                <a:spcPct val="0"/>
              </a:spcBef>
              <a:defRPr/>
            </a:pPr>
            <a:fld id="{E69144F8-0A08-4B72-BC47-5B40AE4169E3}" type="slidenum">
              <a:rPr lang="en-US" altLang="en-US" smtClean="0"/>
              <a:pPr eaLnBrk="1" hangingPunct="1">
                <a:spcBef>
                  <a:spcPct val="0"/>
                </a:spcBef>
                <a:defRPr/>
              </a:pPr>
              <a:t>15</a:t>
            </a:fld>
            <a:endParaRPr lang="en-US" altLang="en-US" dirty="0" smtClean="0"/>
          </a:p>
        </p:txBody>
      </p:sp>
      <p:sp>
        <p:nvSpPr>
          <p:cNvPr id="36867" name="Rectangle 2"/>
          <p:cNvSpPr>
            <a:spLocks noGrp="1" noRot="1" noChangeAspect="1" noChangeArrowheads="1" noTextEdit="1"/>
          </p:cNvSpPr>
          <p:nvPr>
            <p:ph type="sldImg"/>
          </p:nvPr>
        </p:nvSpPr>
        <p:spPr>
          <a:ln/>
        </p:spPr>
      </p:sp>
      <p:sp>
        <p:nvSpPr>
          <p:cNvPr id="36868"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dirty="0" smtClean="0"/>
              <a:t>Another</a:t>
            </a:r>
            <a:r>
              <a:rPr lang="en-US" altLang="en-US" baseline="0" dirty="0" smtClean="0"/>
              <a:t> way to consider how to articulate your research question or to describe your project to the IRB is to consider the differences between research and evaluation.  When a project is designed to evaluate a process or program, you are often focused only on the stakeholders interest and the on summarizing information so that decisions about improvement or change can be made.  The process/program is not changed to study the effects of the changes; it is conducted as is and the effects are observed and documented.  When a project is designed for research, the data sought are those data which will satisfy an academic or scientific inquiry.  The results are expected to apply to broad knowledge and theory.  And any intervention or data collection is purposeful and controlled.</a:t>
            </a:r>
            <a:endParaRPr lang="en-US" altLang="en-US" dirty="0" smtClean="0"/>
          </a:p>
        </p:txBody>
      </p:sp>
    </p:spTree>
    <p:extLst>
      <p:ext uri="{BB962C8B-B14F-4D97-AF65-F5344CB8AC3E}">
        <p14:creationId xmlns:p14="http://schemas.microsoft.com/office/powerpoint/2010/main" val="162736816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Our second example takes</a:t>
            </a:r>
            <a:r>
              <a:rPr lang="en-US" baseline="0" dirty="0" smtClean="0"/>
              <a:t> the results of the service needs assessment and tries to figure out why certain agencies are perhaps missing entire segments of the local population in provision of services.  We will collect procedure manuals and program information and make comparisons between agencies that were found to service Spanish speaking population with those who do not.  We will interview members of the organizations who do not currently service the population to get more information about perceived barriers to servicing them.  We will also speak with community representatives to get information about their specific service needs.  This project is designed to collect data that will allow us to draw broad conclusions about the needs of the community and barriers to providing/obtaining service.  This project meets both criteria to be defined as research.</a:t>
            </a:r>
            <a:endParaRPr lang="en-US" dirty="0"/>
          </a:p>
        </p:txBody>
      </p:sp>
      <p:sp>
        <p:nvSpPr>
          <p:cNvPr id="4" name="Slide Number Placeholder 3"/>
          <p:cNvSpPr>
            <a:spLocks noGrp="1"/>
          </p:cNvSpPr>
          <p:nvPr>
            <p:ph type="sldNum" sz="quarter" idx="10"/>
          </p:nvPr>
        </p:nvSpPr>
        <p:spPr/>
        <p:txBody>
          <a:bodyPr/>
          <a:lstStyle/>
          <a:p>
            <a:fld id="{DF8F6D70-BE0A-5C48-AED4-8D4905B11A7A}" type="slidenum">
              <a:rPr lang="en-US" smtClean="0"/>
              <a:t>16</a:t>
            </a:fld>
            <a:endParaRPr lang="en-US"/>
          </a:p>
        </p:txBody>
      </p:sp>
    </p:spTree>
    <p:extLst>
      <p:ext uri="{BB962C8B-B14F-4D97-AF65-F5344CB8AC3E}">
        <p14:creationId xmlns:p14="http://schemas.microsoft.com/office/powerpoint/2010/main" val="331032219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7"/>
          <p:cNvSpPr>
            <a:spLocks noGrp="1" noChangeArrowheads="1"/>
          </p:cNvSpPr>
          <p:nvPr>
            <p:ph type="sldNum" sz="quarter" idx="5"/>
          </p:nvPr>
        </p:nvSpPr>
        <p:spPr>
          <a:noFill/>
        </p:spPr>
        <p:txBody>
          <a:bodyPr/>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CF37E2BD-0BD5-410C-83C6-18CD867F279B}" type="slidenum">
              <a:rPr lang="en-US" altLang="en-US" smtClean="0"/>
              <a:pPr eaLnBrk="1" hangingPunct="1">
                <a:spcBef>
                  <a:spcPct val="0"/>
                </a:spcBef>
              </a:pPr>
              <a:t>17</a:t>
            </a:fld>
            <a:endParaRPr lang="en-US" altLang="en-US" smtClean="0"/>
          </a:p>
        </p:txBody>
      </p:sp>
      <p:sp>
        <p:nvSpPr>
          <p:cNvPr id="86019" name="Rectangle 2"/>
          <p:cNvSpPr>
            <a:spLocks noGrp="1" noRot="1" noChangeAspect="1" noChangeArrowheads="1" noTextEdit="1"/>
          </p:cNvSpPr>
          <p:nvPr>
            <p:ph type="sldImg"/>
          </p:nvPr>
        </p:nvSpPr>
        <p:spPr>
          <a:ln/>
        </p:spPr>
      </p:sp>
      <p:sp>
        <p:nvSpPr>
          <p:cNvPr id="86020" name="Rectangle 3"/>
          <p:cNvSpPr>
            <a:spLocks noGrp="1" noChangeArrowheads="1"/>
          </p:cNvSpPr>
          <p:nvPr>
            <p:ph type="body" idx="1"/>
          </p:nvPr>
        </p:nvSpPr>
        <p:spPr>
          <a:noFill/>
        </p:spPr>
        <p:txBody>
          <a:bodyPr/>
          <a:lstStyle/>
          <a:p>
            <a:pPr eaLnBrk="1" hangingPunct="1"/>
            <a:r>
              <a:rPr lang="en-US" altLang="en-US" dirty="0" smtClean="0"/>
              <a:t>Once the</a:t>
            </a:r>
            <a:r>
              <a:rPr lang="en-US" altLang="en-US" baseline="0" dirty="0" smtClean="0"/>
              <a:t> project is determined to involve research, the next thing the IRB considers is whether or not the research involves human subjects.  There are two criteria that define human subjects.  First, the person must be living and the information obtained must be about the person.  For example, asking the director of a local service organization about the services the organization provides does not meet this first criterion---the information obtained is not about the person.  Second, one of the following must be true: the investigator will interact or intervene with a person to obtain data or the investigator must have or obtain data that is both private and identifiable.  Interaction includes talking to people, asking questions through a paper survey or an online (Internet) survey, or observing people and recording information while interacting with them.  Interventions may include drawing blood, providing education, or changing the environment.  If an investigator doesn’t interact or intervene but does get data from any source and that data is both identifiable and private, the data are considered to be a human subject.  For example if educational records are accessed by a researcher and analyzed, these are private records that are identifiable when taken directly from the institutional source (paper or electronic.)</a:t>
            </a:r>
            <a:endParaRPr lang="en-US" altLang="en-US" dirty="0" smtClean="0"/>
          </a:p>
        </p:txBody>
      </p:sp>
    </p:spTree>
    <p:extLst>
      <p:ext uri="{BB962C8B-B14F-4D97-AF65-F5344CB8AC3E}">
        <p14:creationId xmlns:p14="http://schemas.microsoft.com/office/powerpoint/2010/main" val="369055188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Private generally means that</a:t>
            </a:r>
            <a:r>
              <a:rPr lang="en-US" baseline="0" dirty="0" smtClean="0"/>
              <a:t> something isn’t expected to be used for anything other than the purpose it was provided for, like educational records for academic purposes or health records for insurance and medical purposes.  If information is private and any member of the research team can identify the person to whom the information pertains, then the information is considered to be a human subject regardless of whether or not the study team collected the information themselves.</a:t>
            </a:r>
            <a:endParaRPr lang="en-US" dirty="0"/>
          </a:p>
        </p:txBody>
      </p:sp>
      <p:sp>
        <p:nvSpPr>
          <p:cNvPr id="4" name="Slide Number Placeholder 3"/>
          <p:cNvSpPr>
            <a:spLocks noGrp="1"/>
          </p:cNvSpPr>
          <p:nvPr>
            <p:ph type="sldNum" sz="quarter" idx="10"/>
          </p:nvPr>
        </p:nvSpPr>
        <p:spPr/>
        <p:txBody>
          <a:bodyPr/>
          <a:lstStyle/>
          <a:p>
            <a:fld id="{DF8F6D70-BE0A-5C48-AED4-8D4905B11A7A}" type="slidenum">
              <a:rPr lang="en-US" smtClean="0"/>
              <a:t>18</a:t>
            </a:fld>
            <a:endParaRPr lang="en-US"/>
          </a:p>
        </p:txBody>
      </p:sp>
    </p:spTree>
    <p:extLst>
      <p:ext uri="{BB962C8B-B14F-4D97-AF65-F5344CB8AC3E}">
        <p14:creationId xmlns:p14="http://schemas.microsoft.com/office/powerpoint/2010/main" val="37305999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Information</a:t>
            </a:r>
            <a:r>
              <a:rPr lang="en-US" baseline="0" dirty="0" smtClean="0"/>
              <a:t> that is publicly available like the yellow pages, public (not restricted) information on </a:t>
            </a:r>
            <a:r>
              <a:rPr lang="en-US" baseline="0" dirty="0" smtClean="0"/>
              <a:t>Facebook, or </a:t>
            </a:r>
            <a:r>
              <a:rPr lang="en-US" baseline="0" dirty="0" smtClean="0"/>
              <a:t>Twitter, </a:t>
            </a:r>
            <a:r>
              <a:rPr lang="en-US" baseline="0" dirty="0" smtClean="0"/>
              <a:t>is not considered to be a human subject.</a:t>
            </a:r>
            <a:endParaRPr lang="en-US" dirty="0"/>
          </a:p>
        </p:txBody>
      </p:sp>
      <p:sp>
        <p:nvSpPr>
          <p:cNvPr id="4" name="Slide Number Placeholder 3"/>
          <p:cNvSpPr>
            <a:spLocks noGrp="1"/>
          </p:cNvSpPr>
          <p:nvPr>
            <p:ph type="sldNum" sz="quarter" idx="10"/>
          </p:nvPr>
        </p:nvSpPr>
        <p:spPr/>
        <p:txBody>
          <a:bodyPr/>
          <a:lstStyle/>
          <a:p>
            <a:fld id="{DF8F6D70-BE0A-5C48-AED4-8D4905B11A7A}" type="slidenum">
              <a:rPr lang="en-US" smtClean="0"/>
              <a:t>19</a:t>
            </a:fld>
            <a:endParaRPr lang="en-US"/>
          </a:p>
        </p:txBody>
      </p:sp>
    </p:spTree>
    <p:extLst>
      <p:ext uri="{BB962C8B-B14F-4D97-AF65-F5344CB8AC3E}">
        <p14:creationId xmlns:p14="http://schemas.microsoft.com/office/powerpoint/2010/main" val="297713496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latin typeface="+mn-lt"/>
                <a:ea typeface="+mn-ea"/>
                <a:cs typeface="+mn-cs"/>
              </a:rPr>
              <a:t>Community-based participatory research typically begins with a research topic of importance to the community, and has the aim of combining knowledge with action and instituting change to improve the well-being of the community.  The community generally actively participates in the full spectrum or majority of the research process, such as the conceptualization or design, conduct or implementation, analysis and interpretation of data, conclusions, and communication of results. This presentation will discuss the aspects</a:t>
            </a:r>
            <a:r>
              <a:rPr lang="en-US" sz="1200" kern="1200" baseline="0" dirty="0" smtClean="0">
                <a:solidFill>
                  <a:schemeClr val="tx1"/>
                </a:solidFill>
                <a:latin typeface="+mn-lt"/>
                <a:ea typeface="+mn-ea"/>
                <a:cs typeface="+mn-cs"/>
              </a:rPr>
              <a:t> of study design with emphasis on: overall study design, constructing research questions, and the specific challenges when designing community based research. </a:t>
            </a:r>
            <a:endParaRPr lang="en-US" dirty="0"/>
          </a:p>
        </p:txBody>
      </p:sp>
      <p:sp>
        <p:nvSpPr>
          <p:cNvPr id="4" name="Slide Number Placeholder 3"/>
          <p:cNvSpPr>
            <a:spLocks noGrp="1"/>
          </p:cNvSpPr>
          <p:nvPr>
            <p:ph type="sldNum" sz="quarter" idx="10"/>
          </p:nvPr>
        </p:nvSpPr>
        <p:spPr/>
        <p:txBody>
          <a:bodyPr/>
          <a:lstStyle/>
          <a:p>
            <a:fld id="{DF8F6D70-BE0A-5C48-AED4-8D4905B11A7A}" type="slidenum">
              <a:rPr lang="en-US" smtClean="0"/>
              <a:t>2</a:t>
            </a:fld>
            <a:endParaRPr lang="en-US"/>
          </a:p>
        </p:txBody>
      </p:sp>
    </p:spTree>
    <p:extLst>
      <p:ext uri="{BB962C8B-B14F-4D97-AF65-F5344CB8AC3E}">
        <p14:creationId xmlns:p14="http://schemas.microsoft.com/office/powerpoint/2010/main" val="414605002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If you’re not sure whether or not what you are doing meets the federal</a:t>
            </a:r>
            <a:r>
              <a:rPr lang="en-US" baseline="0" dirty="0" smtClean="0"/>
              <a:t> definition of human subjects </a:t>
            </a:r>
            <a:r>
              <a:rPr lang="en-US" baseline="0" dirty="0" smtClean="0"/>
              <a:t>research, contact us or submit a request in the portal for determination of human research.</a:t>
            </a:r>
            <a:endParaRPr lang="en-US" dirty="0"/>
          </a:p>
        </p:txBody>
      </p:sp>
      <p:sp>
        <p:nvSpPr>
          <p:cNvPr id="4" name="Slide Number Placeholder 3"/>
          <p:cNvSpPr>
            <a:spLocks noGrp="1"/>
          </p:cNvSpPr>
          <p:nvPr>
            <p:ph type="sldNum" sz="quarter" idx="10"/>
          </p:nvPr>
        </p:nvSpPr>
        <p:spPr/>
        <p:txBody>
          <a:bodyPr/>
          <a:lstStyle/>
          <a:p>
            <a:fld id="{DF8F6D70-BE0A-5C48-AED4-8D4905B11A7A}" type="slidenum">
              <a:rPr lang="en-US" smtClean="0"/>
              <a:t>20</a:t>
            </a:fld>
            <a:endParaRPr lang="en-US"/>
          </a:p>
        </p:txBody>
      </p:sp>
    </p:spTree>
    <p:extLst>
      <p:ext uri="{BB962C8B-B14F-4D97-AF65-F5344CB8AC3E}">
        <p14:creationId xmlns:p14="http://schemas.microsoft.com/office/powerpoint/2010/main" val="13067330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 our submission form, be </a:t>
            </a:r>
            <a:r>
              <a:rPr lang="en-US" dirty="0" smtClean="0"/>
              <a:t>sure to answer “yes” to </a:t>
            </a:r>
            <a:r>
              <a:rPr lang="en-US" dirty="0" smtClean="0"/>
              <a:t>the first question in section 5 on the Basic Information page.  </a:t>
            </a:r>
            <a:r>
              <a:rPr lang="en-US" dirty="0" smtClean="0"/>
              <a:t>Our</a:t>
            </a:r>
            <a:r>
              <a:rPr lang="en-US" baseline="0" dirty="0" smtClean="0"/>
              <a:t> form works like a wizard and will automatically change the following pages so that you only have to answer questions pertinent to us being able to determine whether you fall under our purview or not.</a:t>
            </a:r>
            <a:endParaRPr lang="en-US" dirty="0"/>
          </a:p>
        </p:txBody>
      </p:sp>
      <p:sp>
        <p:nvSpPr>
          <p:cNvPr id="4" name="Slide Number Placeholder 3"/>
          <p:cNvSpPr>
            <a:spLocks noGrp="1"/>
          </p:cNvSpPr>
          <p:nvPr>
            <p:ph type="sldNum" sz="quarter" idx="10"/>
          </p:nvPr>
        </p:nvSpPr>
        <p:spPr/>
        <p:txBody>
          <a:bodyPr/>
          <a:lstStyle/>
          <a:p>
            <a:fld id="{DF8F6D70-BE0A-5C48-AED4-8D4905B11A7A}" type="slidenum">
              <a:rPr lang="en-US" smtClean="0"/>
              <a:t>21</a:t>
            </a:fld>
            <a:endParaRPr lang="en-US"/>
          </a:p>
        </p:txBody>
      </p:sp>
    </p:spTree>
    <p:extLst>
      <p:ext uri="{BB962C8B-B14F-4D97-AF65-F5344CB8AC3E}">
        <p14:creationId xmlns:p14="http://schemas.microsoft.com/office/powerpoint/2010/main" val="76199096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So let’s consider our first two sample</a:t>
            </a:r>
            <a:r>
              <a:rPr lang="en-US" baseline="0" dirty="0" smtClean="0"/>
              <a:t> studies and add a component where we will ask some motivation and behavior questions of the agency personnel to determine if the characteristics of the personnel also affect if or how well services are provided to the community.  We may send the same surveys to agencies in other locations to obtain comparison data.  While there are areas of our project that fall outside of the human research definition, the overall project and some components overlap with the research plan.  Therefore, our whole project will be reviewed by the IRB.</a:t>
            </a:r>
            <a:endParaRPr lang="en-US" dirty="0"/>
          </a:p>
        </p:txBody>
      </p:sp>
      <p:sp>
        <p:nvSpPr>
          <p:cNvPr id="4" name="Slide Number Placeholder 3"/>
          <p:cNvSpPr>
            <a:spLocks noGrp="1"/>
          </p:cNvSpPr>
          <p:nvPr>
            <p:ph type="sldNum" sz="quarter" idx="10"/>
          </p:nvPr>
        </p:nvSpPr>
        <p:spPr/>
        <p:txBody>
          <a:bodyPr/>
          <a:lstStyle/>
          <a:p>
            <a:fld id="{DF8F6D70-BE0A-5C48-AED4-8D4905B11A7A}" type="slidenum">
              <a:rPr lang="en-US" smtClean="0"/>
              <a:t>22</a:t>
            </a:fld>
            <a:endParaRPr lang="en-US"/>
          </a:p>
        </p:txBody>
      </p:sp>
    </p:spTree>
    <p:extLst>
      <p:ext uri="{BB962C8B-B14F-4D97-AF65-F5344CB8AC3E}">
        <p14:creationId xmlns:p14="http://schemas.microsoft.com/office/powerpoint/2010/main" val="259958645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So what do you need to tell the IRB?</a:t>
            </a:r>
            <a:r>
              <a:rPr lang="en-US" baseline="0" dirty="0" smtClean="0"/>
              <a:t>  </a:t>
            </a:r>
            <a:r>
              <a:rPr lang="en-US" dirty="0" smtClean="0"/>
              <a:t>We </a:t>
            </a:r>
            <a:r>
              <a:rPr lang="en-US" dirty="0" smtClean="0"/>
              <a:t>need to know everything about your protocol in order for us to</a:t>
            </a:r>
            <a:r>
              <a:rPr lang="en-US" baseline="0" dirty="0" smtClean="0"/>
              <a:t> determine </a:t>
            </a:r>
            <a:r>
              <a:rPr lang="en-US" baseline="0" dirty="0" smtClean="0"/>
              <a:t>not </a:t>
            </a:r>
            <a:r>
              <a:rPr lang="en-US" baseline="0" dirty="0" smtClean="0"/>
              <a:t>only if it falls under our purview, but </a:t>
            </a:r>
            <a:r>
              <a:rPr lang="en-US" baseline="0" dirty="0" smtClean="0"/>
              <a:t>what risks to participants may be involved and who </a:t>
            </a:r>
            <a:r>
              <a:rPr lang="en-US" baseline="0" dirty="0" smtClean="0"/>
              <a:t>is engaged in the </a:t>
            </a:r>
            <a:r>
              <a:rPr lang="en-US" baseline="0" dirty="0" smtClean="0"/>
              <a:t>research.</a:t>
            </a:r>
            <a:endParaRPr lang="en-US" dirty="0"/>
          </a:p>
        </p:txBody>
      </p:sp>
      <p:sp>
        <p:nvSpPr>
          <p:cNvPr id="4" name="Slide Number Placeholder 3"/>
          <p:cNvSpPr>
            <a:spLocks noGrp="1"/>
          </p:cNvSpPr>
          <p:nvPr>
            <p:ph type="sldNum" sz="quarter" idx="10"/>
          </p:nvPr>
        </p:nvSpPr>
        <p:spPr/>
        <p:txBody>
          <a:bodyPr/>
          <a:lstStyle/>
          <a:p>
            <a:fld id="{A268DF96-1AF0-4712-96EC-E5B16C0A6D8A}" type="slidenum">
              <a:rPr lang="en-US" smtClean="0"/>
              <a:pPr/>
              <a:t>23</a:t>
            </a:fld>
            <a:endParaRPr lang="en-US"/>
          </a:p>
        </p:txBody>
      </p:sp>
    </p:spTree>
    <p:extLst>
      <p:ext uri="{BB962C8B-B14F-4D97-AF65-F5344CB8AC3E}">
        <p14:creationId xmlns:p14="http://schemas.microsoft.com/office/powerpoint/2010/main" val="75128549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Anyone</a:t>
            </a:r>
            <a:r>
              <a:rPr lang="en-US" baseline="0" dirty="0" smtClean="0"/>
              <a:t> who conducts the consent process with participants or answers questions about the study, interacts with </a:t>
            </a:r>
            <a:r>
              <a:rPr lang="en-US" baseline="0" dirty="0" smtClean="0"/>
              <a:t>participants </a:t>
            </a:r>
            <a:r>
              <a:rPr lang="en-US" baseline="0" dirty="0" smtClean="0"/>
              <a:t>to obtain </a:t>
            </a:r>
            <a:r>
              <a:rPr lang="en-US" baseline="0" dirty="0" smtClean="0"/>
              <a:t>data, or </a:t>
            </a:r>
            <a:r>
              <a:rPr lang="en-US" baseline="0" dirty="0" smtClean="0"/>
              <a:t>analyzes information while it is still identifiable is considered engaged in the research.  These individuals </a:t>
            </a:r>
            <a:r>
              <a:rPr lang="en-US" baseline="0" dirty="0" smtClean="0"/>
              <a:t>must </a:t>
            </a:r>
            <a:r>
              <a:rPr lang="en-US" baseline="0" dirty="0" smtClean="0"/>
              <a:t>complete CITI training </a:t>
            </a:r>
            <a:r>
              <a:rPr lang="en-US" baseline="0" dirty="0" smtClean="0"/>
              <a:t>and be listed on </a:t>
            </a:r>
            <a:r>
              <a:rPr lang="en-US" baseline="0" dirty="0" smtClean="0"/>
              <a:t>your study </a:t>
            </a:r>
            <a:r>
              <a:rPr lang="en-US" baseline="0" dirty="0" smtClean="0"/>
              <a:t>team.</a:t>
            </a:r>
            <a:endParaRPr lang="en-US" dirty="0"/>
          </a:p>
        </p:txBody>
      </p:sp>
      <p:sp>
        <p:nvSpPr>
          <p:cNvPr id="4" name="Slide Number Placeholder 3"/>
          <p:cNvSpPr>
            <a:spLocks noGrp="1"/>
          </p:cNvSpPr>
          <p:nvPr>
            <p:ph type="sldNum" sz="quarter" idx="10"/>
          </p:nvPr>
        </p:nvSpPr>
        <p:spPr/>
        <p:txBody>
          <a:bodyPr/>
          <a:lstStyle/>
          <a:p>
            <a:fld id="{DF8F6D70-BE0A-5C48-AED4-8D4905B11A7A}" type="slidenum">
              <a:rPr lang="en-US" smtClean="0"/>
              <a:t>24</a:t>
            </a:fld>
            <a:endParaRPr lang="en-US"/>
          </a:p>
        </p:txBody>
      </p:sp>
    </p:spTree>
    <p:extLst>
      <p:ext uri="{BB962C8B-B14F-4D97-AF65-F5344CB8AC3E}">
        <p14:creationId xmlns:p14="http://schemas.microsoft.com/office/powerpoint/2010/main" val="323529565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If the study fall</a:t>
            </a:r>
            <a:r>
              <a:rPr lang="en-US" baseline="0" dirty="0" smtClean="0"/>
              <a:t>s under one of our 6 federally defined (or 2 institutionally defined FLEX) </a:t>
            </a:r>
            <a:r>
              <a:rPr lang="en-US" baseline="0" dirty="0" smtClean="0"/>
              <a:t>Exempt categories</a:t>
            </a:r>
            <a:r>
              <a:rPr lang="en-US" baseline="0" dirty="0" smtClean="0"/>
              <a:t>, a submission will be required at each engaged </a:t>
            </a:r>
            <a:r>
              <a:rPr lang="en-US" baseline="0" dirty="0" smtClean="0"/>
              <a:t>institution that has an IRB.  </a:t>
            </a:r>
            <a:r>
              <a:rPr lang="en-US" baseline="0" dirty="0" smtClean="0"/>
              <a:t>If the study is reviewed as an Expedited or Full </a:t>
            </a:r>
            <a:r>
              <a:rPr lang="en-US" baseline="0" dirty="0" smtClean="0"/>
              <a:t>Board, each </a:t>
            </a:r>
            <a:r>
              <a:rPr lang="en-US" baseline="0" dirty="0" smtClean="0"/>
              <a:t>institution may conduct their own review, or there is also the option of relying on a single IRB for review.  The review categories will be covered more thoroughly later on in the </a:t>
            </a:r>
            <a:r>
              <a:rPr lang="en-US" baseline="0" dirty="0" smtClean="0"/>
              <a:t>presentation.  So plan early and communicate with your collaborators to see if they have an IRB and, if they do, find out what their preferred process is for reliance or additional review.</a:t>
            </a:r>
            <a:endParaRPr lang="en-US" dirty="0"/>
          </a:p>
        </p:txBody>
      </p:sp>
      <p:sp>
        <p:nvSpPr>
          <p:cNvPr id="4" name="Slide Number Placeholder 3"/>
          <p:cNvSpPr>
            <a:spLocks noGrp="1"/>
          </p:cNvSpPr>
          <p:nvPr>
            <p:ph type="sldNum" sz="quarter" idx="10"/>
          </p:nvPr>
        </p:nvSpPr>
        <p:spPr/>
        <p:txBody>
          <a:bodyPr/>
          <a:lstStyle/>
          <a:p>
            <a:fld id="{DF8F6D70-BE0A-5C48-AED4-8D4905B11A7A}" type="slidenum">
              <a:rPr lang="en-US" smtClean="0"/>
              <a:t>25</a:t>
            </a:fld>
            <a:endParaRPr lang="en-US"/>
          </a:p>
        </p:txBody>
      </p:sp>
    </p:spTree>
    <p:extLst>
      <p:ext uri="{BB962C8B-B14F-4D97-AF65-F5344CB8AC3E}">
        <p14:creationId xmlns:p14="http://schemas.microsoft.com/office/powerpoint/2010/main" val="105140846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Some </a:t>
            </a:r>
            <a:r>
              <a:rPr lang="en-US" baseline="0" dirty="0" smtClean="0"/>
              <a:t>sites will </a:t>
            </a:r>
            <a:r>
              <a:rPr lang="en-US" baseline="0" dirty="0" smtClean="0"/>
              <a:t>require that their IRB take a look at your project even if they do not have any researchers engaged in the conduct of the project.  </a:t>
            </a:r>
            <a:r>
              <a:rPr lang="en-US" baseline="0" dirty="0" smtClean="0"/>
              <a:t>Other sites do not have an IRB but require some sort of review or authorization process before they agree to let you recruit people at their locations or conduct research activities on their property.  Start </a:t>
            </a:r>
            <a:r>
              <a:rPr lang="en-US" baseline="0" dirty="0" smtClean="0"/>
              <a:t>by contacting </a:t>
            </a:r>
            <a:r>
              <a:rPr lang="en-US" baseline="0" dirty="0" smtClean="0"/>
              <a:t>the site and determining the appropriate process to get permission to do your research at local institutions and organizations.   </a:t>
            </a:r>
            <a:endParaRPr lang="en-US" dirty="0"/>
          </a:p>
        </p:txBody>
      </p:sp>
      <p:sp>
        <p:nvSpPr>
          <p:cNvPr id="4" name="Slide Number Placeholder 3"/>
          <p:cNvSpPr>
            <a:spLocks noGrp="1"/>
          </p:cNvSpPr>
          <p:nvPr>
            <p:ph type="sldNum" sz="quarter" idx="10"/>
          </p:nvPr>
        </p:nvSpPr>
        <p:spPr/>
        <p:txBody>
          <a:bodyPr/>
          <a:lstStyle/>
          <a:p>
            <a:fld id="{DF8F6D70-BE0A-5C48-AED4-8D4905B11A7A}" type="slidenum">
              <a:rPr lang="en-US" smtClean="0"/>
              <a:t>26</a:t>
            </a:fld>
            <a:endParaRPr lang="en-US"/>
          </a:p>
        </p:txBody>
      </p:sp>
    </p:spTree>
    <p:extLst>
      <p:ext uri="{BB962C8B-B14F-4D97-AF65-F5344CB8AC3E}">
        <p14:creationId xmlns:p14="http://schemas.microsoft.com/office/powerpoint/2010/main" val="81552285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Authorizations</a:t>
            </a:r>
            <a:r>
              <a:rPr lang="en-US" baseline="0" dirty="0" smtClean="0"/>
              <a:t> </a:t>
            </a:r>
            <a:r>
              <a:rPr lang="en-US" dirty="0" smtClean="0"/>
              <a:t>should</a:t>
            </a:r>
            <a:r>
              <a:rPr lang="en-US" baseline="0" dirty="0" smtClean="0"/>
              <a:t> </a:t>
            </a:r>
            <a:r>
              <a:rPr lang="en-US" baseline="0" dirty="0" smtClean="0"/>
              <a:t>be attached to your submission.  Sometimes there are requested changes to your protocol prior to provision of authorization.  If so, you will need to make the applicable changes requested by the site in order for your study to be approved</a:t>
            </a:r>
            <a:r>
              <a:rPr lang="en-US" baseline="0" dirty="0" smtClean="0"/>
              <a:t>.  We can only approve a study to use external sites after we have the written authorization.</a:t>
            </a:r>
            <a:endParaRPr lang="en-US" dirty="0"/>
          </a:p>
        </p:txBody>
      </p:sp>
      <p:sp>
        <p:nvSpPr>
          <p:cNvPr id="4" name="Slide Number Placeholder 3"/>
          <p:cNvSpPr>
            <a:spLocks noGrp="1"/>
          </p:cNvSpPr>
          <p:nvPr>
            <p:ph type="sldNum" sz="quarter" idx="10"/>
          </p:nvPr>
        </p:nvSpPr>
        <p:spPr/>
        <p:txBody>
          <a:bodyPr/>
          <a:lstStyle/>
          <a:p>
            <a:fld id="{DF8F6D70-BE0A-5C48-AED4-8D4905B11A7A}" type="slidenum">
              <a:rPr lang="en-US" smtClean="0"/>
              <a:t>27</a:t>
            </a:fld>
            <a:endParaRPr lang="en-US"/>
          </a:p>
        </p:txBody>
      </p:sp>
    </p:spTree>
    <p:extLst>
      <p:ext uri="{BB962C8B-B14F-4D97-AF65-F5344CB8AC3E}">
        <p14:creationId xmlns:p14="http://schemas.microsoft.com/office/powerpoint/2010/main" val="193619878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Sometimes collaborations</a:t>
            </a:r>
            <a:r>
              <a:rPr lang="en-US" baseline="0" dirty="0" smtClean="0"/>
              <a:t> don’t involve going somewhere but they do involve sending or sharing data.  If you will share your data with someone from another institution or organization, contact </a:t>
            </a:r>
            <a:r>
              <a:rPr lang="en-US" baseline="0" dirty="0" smtClean="0"/>
              <a:t>Innovation Gateway.  They have the authority to enter into these agreements on behalf of </a:t>
            </a:r>
            <a:r>
              <a:rPr lang="en-US" baseline="0" dirty="0" smtClean="0"/>
              <a:t>UGA.  These agreements are not necessary when sharing information with an individual participant but may be necessary when sharing with a community stakeholder organization.</a:t>
            </a:r>
            <a:endParaRPr lang="en-US" baseline="0" dirty="0" smtClean="0"/>
          </a:p>
          <a:p>
            <a:endParaRPr lang="en-US" baseline="0" dirty="0" smtClean="0"/>
          </a:p>
          <a:p>
            <a:r>
              <a:rPr lang="en-US" baseline="0" dirty="0" smtClean="0"/>
              <a:t>If you </a:t>
            </a:r>
            <a:r>
              <a:rPr lang="en-US" baseline="0" dirty="0" smtClean="0"/>
              <a:t>are sharing data or </a:t>
            </a:r>
            <a:r>
              <a:rPr lang="en-US" baseline="0" dirty="0" smtClean="0"/>
              <a:t>retaining data for future research, be sure to indicate that in </a:t>
            </a:r>
            <a:r>
              <a:rPr lang="en-US" baseline="0" dirty="0" smtClean="0"/>
              <a:t>the study </a:t>
            </a:r>
            <a:r>
              <a:rPr lang="en-US" baseline="0" dirty="0" smtClean="0"/>
              <a:t>consent </a:t>
            </a:r>
            <a:r>
              <a:rPr lang="en-US" baseline="0" dirty="0" smtClean="0"/>
              <a:t>document.  Identify how and with whom you will share information and whether or not the information is identifiable.  If the research involved children and they may become adults while their study data is still identifiable, describe a </a:t>
            </a:r>
            <a:r>
              <a:rPr lang="en-US" baseline="0" dirty="0" smtClean="0"/>
              <a:t>method to obtain consent from the </a:t>
            </a:r>
            <a:r>
              <a:rPr lang="en-US" baseline="0" dirty="0" smtClean="0"/>
              <a:t>participants </a:t>
            </a:r>
            <a:r>
              <a:rPr lang="en-US" baseline="0" dirty="0" smtClean="0"/>
              <a:t>after they </a:t>
            </a:r>
            <a:r>
              <a:rPr lang="en-US" baseline="0" dirty="0" smtClean="0"/>
              <a:t>become adults.</a:t>
            </a:r>
            <a:endParaRPr lang="en-US" dirty="0"/>
          </a:p>
        </p:txBody>
      </p:sp>
      <p:sp>
        <p:nvSpPr>
          <p:cNvPr id="4" name="Slide Number Placeholder 3"/>
          <p:cNvSpPr>
            <a:spLocks noGrp="1"/>
          </p:cNvSpPr>
          <p:nvPr>
            <p:ph type="sldNum" sz="quarter" idx="10"/>
          </p:nvPr>
        </p:nvSpPr>
        <p:spPr/>
        <p:txBody>
          <a:bodyPr/>
          <a:lstStyle/>
          <a:p>
            <a:fld id="{DF8F6D70-BE0A-5C48-AED4-8D4905B11A7A}" type="slidenum">
              <a:rPr lang="en-US" smtClean="0"/>
              <a:t>28</a:t>
            </a:fld>
            <a:endParaRPr lang="en-US"/>
          </a:p>
        </p:txBody>
      </p:sp>
    </p:spTree>
    <p:extLst>
      <p:ext uri="{BB962C8B-B14F-4D97-AF65-F5344CB8AC3E}">
        <p14:creationId xmlns:p14="http://schemas.microsoft.com/office/powerpoint/2010/main" val="300287371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a:t>
            </a:r>
            <a:r>
              <a:rPr lang="en-US" baseline="0" dirty="0" smtClean="0"/>
              <a:t> final item to pay close attention to is your target population.  Be sure to choose a population that is likely to provide information relevant to your research question and, if that population has any special attributes, describe how you will find and select them.</a:t>
            </a:r>
            <a:endParaRPr lang="en-US" dirty="0"/>
          </a:p>
        </p:txBody>
      </p:sp>
      <p:sp>
        <p:nvSpPr>
          <p:cNvPr id="4" name="Slide Number Placeholder 3"/>
          <p:cNvSpPr>
            <a:spLocks noGrp="1"/>
          </p:cNvSpPr>
          <p:nvPr>
            <p:ph type="sldNum" sz="quarter" idx="10"/>
          </p:nvPr>
        </p:nvSpPr>
        <p:spPr/>
        <p:txBody>
          <a:bodyPr/>
          <a:lstStyle/>
          <a:p>
            <a:fld id="{DF8F6D70-BE0A-5C48-AED4-8D4905B11A7A}" type="slidenum">
              <a:rPr lang="en-US" smtClean="0"/>
              <a:t>29</a:t>
            </a:fld>
            <a:endParaRPr lang="en-US"/>
          </a:p>
        </p:txBody>
      </p:sp>
    </p:spTree>
    <p:extLst>
      <p:ext uri="{BB962C8B-B14F-4D97-AF65-F5344CB8AC3E}">
        <p14:creationId xmlns:p14="http://schemas.microsoft.com/office/powerpoint/2010/main" val="39897841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7"/>
          <p:cNvSpPr>
            <a:spLocks noGrp="1" noChangeArrowheads="1"/>
          </p:cNvSpPr>
          <p:nvPr>
            <p:ph type="sldNum" sz="quarter" idx="5"/>
          </p:nvPr>
        </p:nvSpPr>
        <p:spPr>
          <a:noFill/>
        </p:spPr>
        <p:txBody>
          <a:bodyPr/>
          <a:lstStyle>
            <a:lvl1pPr eaLnBrk="0" hangingPunct="0">
              <a:spcBef>
                <a:spcPct val="30000"/>
              </a:spcBef>
              <a:defRPr sz="1200">
                <a:solidFill>
                  <a:schemeClr val="tx1"/>
                </a:solidFill>
                <a:latin typeface="Arial" charset="0"/>
              </a:defRPr>
            </a:lvl1pPr>
            <a:lvl2pPr marL="741363" indent="-284163" eaLnBrk="0" hangingPunct="0">
              <a:spcBef>
                <a:spcPct val="30000"/>
              </a:spcBef>
              <a:defRPr sz="1200">
                <a:solidFill>
                  <a:schemeClr val="tx1"/>
                </a:solidFill>
                <a:latin typeface="Arial" charset="0"/>
              </a:defRPr>
            </a:lvl2pPr>
            <a:lvl3pPr marL="1141413" indent="-227013" eaLnBrk="0" hangingPunct="0">
              <a:spcBef>
                <a:spcPct val="30000"/>
              </a:spcBef>
              <a:defRPr sz="1200">
                <a:solidFill>
                  <a:schemeClr val="tx1"/>
                </a:solidFill>
                <a:latin typeface="Arial" charset="0"/>
              </a:defRPr>
            </a:lvl3pPr>
            <a:lvl4pPr marL="1598613" indent="-227013" eaLnBrk="0" hangingPunct="0">
              <a:spcBef>
                <a:spcPct val="30000"/>
              </a:spcBef>
              <a:defRPr sz="1200">
                <a:solidFill>
                  <a:schemeClr val="tx1"/>
                </a:solidFill>
                <a:latin typeface="Arial" charset="0"/>
              </a:defRPr>
            </a:lvl4pPr>
            <a:lvl5pPr marL="2055813" indent="-227013" eaLnBrk="0" hangingPunct="0">
              <a:spcBef>
                <a:spcPct val="30000"/>
              </a:spcBef>
              <a:defRPr sz="1200">
                <a:solidFill>
                  <a:schemeClr val="tx1"/>
                </a:solidFill>
                <a:latin typeface="Arial" charset="0"/>
              </a:defRPr>
            </a:lvl5pPr>
            <a:lvl6pPr marL="2513013" indent="-227013" eaLnBrk="0" fontAlgn="base" hangingPunct="0">
              <a:spcBef>
                <a:spcPct val="30000"/>
              </a:spcBef>
              <a:spcAft>
                <a:spcPct val="0"/>
              </a:spcAft>
              <a:defRPr sz="1200">
                <a:solidFill>
                  <a:schemeClr val="tx1"/>
                </a:solidFill>
                <a:latin typeface="Arial" charset="0"/>
              </a:defRPr>
            </a:lvl6pPr>
            <a:lvl7pPr marL="2970213" indent="-227013" eaLnBrk="0" fontAlgn="base" hangingPunct="0">
              <a:spcBef>
                <a:spcPct val="30000"/>
              </a:spcBef>
              <a:spcAft>
                <a:spcPct val="0"/>
              </a:spcAft>
              <a:defRPr sz="1200">
                <a:solidFill>
                  <a:schemeClr val="tx1"/>
                </a:solidFill>
                <a:latin typeface="Arial" charset="0"/>
              </a:defRPr>
            </a:lvl7pPr>
            <a:lvl8pPr marL="3427413" indent="-227013" eaLnBrk="0" fontAlgn="base" hangingPunct="0">
              <a:spcBef>
                <a:spcPct val="30000"/>
              </a:spcBef>
              <a:spcAft>
                <a:spcPct val="0"/>
              </a:spcAft>
              <a:defRPr sz="1200">
                <a:solidFill>
                  <a:schemeClr val="tx1"/>
                </a:solidFill>
                <a:latin typeface="Arial" charset="0"/>
              </a:defRPr>
            </a:lvl8pPr>
            <a:lvl9pPr marL="3884613" indent="-227013"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9365489D-916A-488B-B29E-5BDE2E799E12}" type="slidenum">
              <a:rPr lang="en-US" altLang="en-US" smtClean="0"/>
              <a:pPr eaLnBrk="1" hangingPunct="1">
                <a:spcBef>
                  <a:spcPct val="0"/>
                </a:spcBef>
              </a:pPr>
              <a:t>3</a:t>
            </a:fld>
            <a:endParaRPr lang="en-US" altLang="en-US" smtClean="0"/>
          </a:p>
        </p:txBody>
      </p:sp>
      <p:sp>
        <p:nvSpPr>
          <p:cNvPr id="80899" name="Rectangle 2"/>
          <p:cNvSpPr>
            <a:spLocks noGrp="1" noRot="1" noChangeAspect="1" noChangeArrowheads="1" noTextEdit="1"/>
          </p:cNvSpPr>
          <p:nvPr>
            <p:ph type="sldImg"/>
          </p:nvPr>
        </p:nvSpPr>
        <p:spPr>
          <a:ln/>
        </p:spPr>
      </p:sp>
      <p:sp>
        <p:nvSpPr>
          <p:cNvPr id="80900" name="Rectangle 3"/>
          <p:cNvSpPr>
            <a:spLocks noGrp="1" noChangeArrowheads="1"/>
          </p:cNvSpPr>
          <p:nvPr>
            <p:ph type="body" idx="1"/>
          </p:nvPr>
        </p:nvSpPr>
        <p:spPr>
          <a:noFill/>
        </p:spPr>
        <p:txBody>
          <a:bodyPr/>
          <a:lstStyle/>
          <a:p>
            <a:pPr eaLnBrk="1" hangingPunct="1"/>
            <a:r>
              <a:rPr lang="en-US" altLang="en-US" dirty="0" smtClean="0"/>
              <a:t>While this presentation will cover some of</a:t>
            </a:r>
            <a:r>
              <a:rPr lang="en-US" altLang="en-US" baseline="0" dirty="0" smtClean="0"/>
              <a:t> the basic human research submission topics, we</a:t>
            </a:r>
            <a:r>
              <a:rPr lang="en-US" altLang="en-US" dirty="0" smtClean="0"/>
              <a:t> recommend our</a:t>
            </a:r>
            <a:r>
              <a:rPr lang="en-US" altLang="en-US" baseline="0" dirty="0" smtClean="0"/>
              <a:t> Basic Overview presentation for first time submitters or for anyone just wanting a refresher on certain topics.</a:t>
            </a:r>
            <a:endParaRPr lang="en-US" altLang="en-US" dirty="0" smtClean="0"/>
          </a:p>
        </p:txBody>
      </p:sp>
    </p:spTree>
    <p:extLst>
      <p:ext uri="{BB962C8B-B14F-4D97-AF65-F5344CB8AC3E}">
        <p14:creationId xmlns:p14="http://schemas.microsoft.com/office/powerpoint/2010/main" val="2409819484"/>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Rectangle 7"/>
          <p:cNvSpPr>
            <a:spLocks noGrp="1" noChangeArrowheads="1"/>
          </p:cNvSpPr>
          <p:nvPr>
            <p:ph type="sldNum" sz="quarter" idx="5"/>
          </p:nvPr>
        </p:nvSpPr>
        <p:spPr>
          <a:noFill/>
        </p:spPr>
        <p:txBody>
          <a:bodyPr/>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1E53B6DF-D1D5-463E-A4D3-8CEBB1525BB1}" type="slidenum">
              <a:rPr lang="en-US" altLang="en-US" smtClean="0">
                <a:solidFill>
                  <a:srgbClr val="000000"/>
                </a:solidFill>
              </a:rPr>
              <a:pPr eaLnBrk="1" hangingPunct="1">
                <a:spcBef>
                  <a:spcPct val="0"/>
                </a:spcBef>
              </a:pPr>
              <a:t>30</a:t>
            </a:fld>
            <a:endParaRPr lang="en-US" altLang="en-US" smtClean="0">
              <a:solidFill>
                <a:srgbClr val="000000"/>
              </a:solidFill>
            </a:endParaRPr>
          </a:p>
        </p:txBody>
      </p:sp>
      <p:sp>
        <p:nvSpPr>
          <p:cNvPr id="107523" name="Rectangle 2"/>
          <p:cNvSpPr>
            <a:spLocks noGrp="1" noRot="1" noChangeAspect="1" noChangeArrowheads="1" noTextEdit="1"/>
          </p:cNvSpPr>
          <p:nvPr>
            <p:ph type="sldImg"/>
          </p:nvPr>
        </p:nvSpPr>
        <p:spPr>
          <a:ln/>
        </p:spPr>
      </p:sp>
      <p:sp>
        <p:nvSpPr>
          <p:cNvPr id="107524" name="Rectangle 3"/>
          <p:cNvSpPr>
            <a:spLocks noGrp="1" noChangeArrowheads="1"/>
          </p:cNvSpPr>
          <p:nvPr>
            <p:ph type="body" idx="1"/>
          </p:nvPr>
        </p:nvSpPr>
        <p:spPr>
          <a:noFill/>
        </p:spPr>
        <p:txBody>
          <a:bodyPr/>
          <a:lstStyle/>
          <a:p>
            <a:pPr eaLnBrk="1" hangingPunct="1"/>
            <a:r>
              <a:rPr lang="en-US" altLang="en-US" dirty="0" smtClean="0"/>
              <a:t>There are three federally defined vulnerable</a:t>
            </a:r>
            <a:r>
              <a:rPr lang="en-US" altLang="en-US" baseline="0" dirty="0" smtClean="0"/>
              <a:t> populations:  children, prisoners, and pregnant women.  One common characteristic is the possibility of limited autonomy.  </a:t>
            </a:r>
            <a:r>
              <a:rPr lang="en-US" altLang="en-US" dirty="0" smtClean="0"/>
              <a:t>Prisoners </a:t>
            </a:r>
            <a:r>
              <a:rPr lang="en-US" altLang="en-US" dirty="0" smtClean="0"/>
              <a:t>do not have the same level of autonomy as </a:t>
            </a:r>
            <a:r>
              <a:rPr lang="en-US" altLang="en-US" dirty="0" smtClean="0"/>
              <a:t>others. Parents </a:t>
            </a:r>
            <a:r>
              <a:rPr lang="en-US" altLang="en-US" dirty="0" smtClean="0"/>
              <a:t>need to provide permission for children to participate in </a:t>
            </a:r>
            <a:r>
              <a:rPr lang="en-US" altLang="en-US" dirty="0" smtClean="0"/>
              <a:t>research. Research </a:t>
            </a:r>
            <a:r>
              <a:rPr lang="en-US" altLang="en-US" dirty="0" smtClean="0"/>
              <a:t>involving pregnant women should not involve activities that could cause harm to the fetus</a:t>
            </a:r>
            <a:r>
              <a:rPr lang="en-US" altLang="en-US" dirty="0" smtClean="0"/>
              <a:t>.  For these populations</a:t>
            </a:r>
            <a:r>
              <a:rPr lang="en-US" altLang="en-US" baseline="0" dirty="0" smtClean="0"/>
              <a:t> and any targeted population that may be subject to limited autonomy in certain situations (like students who are asked to be in a research study conducted by their teacher), be sure to describe how unbalanced relationships or limited comprehension will be reduced or otherwise addressed.</a:t>
            </a:r>
            <a:endParaRPr lang="en-US" altLang="en-US" dirty="0" smtClean="0"/>
          </a:p>
        </p:txBody>
      </p:sp>
    </p:spTree>
    <p:extLst>
      <p:ext uri="{BB962C8B-B14F-4D97-AF65-F5344CB8AC3E}">
        <p14:creationId xmlns:p14="http://schemas.microsoft.com/office/powerpoint/2010/main" val="2239828348"/>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Now you’ve submitted to the black hole that is the IRB and you won’t hear from us for an eon, right?  </a:t>
            </a:r>
            <a:r>
              <a:rPr lang="en-US" dirty="0" err="1" smtClean="0"/>
              <a:t>Nooooo</a:t>
            </a:r>
            <a:r>
              <a:rPr lang="en-US" dirty="0" smtClean="0"/>
              <a:t>….we’ll start making some determinations about your project.</a:t>
            </a:r>
            <a:endParaRPr lang="en-US" dirty="0"/>
          </a:p>
        </p:txBody>
      </p:sp>
      <p:sp>
        <p:nvSpPr>
          <p:cNvPr id="4" name="Slide Number Placeholder 3"/>
          <p:cNvSpPr>
            <a:spLocks noGrp="1"/>
          </p:cNvSpPr>
          <p:nvPr>
            <p:ph type="sldNum" sz="quarter" idx="10"/>
          </p:nvPr>
        </p:nvSpPr>
        <p:spPr/>
        <p:txBody>
          <a:bodyPr/>
          <a:lstStyle/>
          <a:p>
            <a:fld id="{DF8F6D70-BE0A-5C48-AED4-8D4905B11A7A}" type="slidenum">
              <a:rPr lang="en-US" smtClean="0"/>
              <a:t>31</a:t>
            </a:fld>
            <a:endParaRPr lang="en-US"/>
          </a:p>
        </p:txBody>
      </p:sp>
    </p:spTree>
    <p:extLst>
      <p:ext uri="{BB962C8B-B14F-4D97-AF65-F5344CB8AC3E}">
        <p14:creationId xmlns:p14="http://schemas.microsoft.com/office/powerpoint/2010/main" val="3051404407"/>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As we covered before, we’re going to make sure that you are conducting </a:t>
            </a:r>
            <a:r>
              <a:rPr lang="en-US" dirty="0" smtClean="0"/>
              <a:t>research and </a:t>
            </a:r>
            <a:r>
              <a:rPr lang="en-US" dirty="0" smtClean="0"/>
              <a:t>that you have a human </a:t>
            </a:r>
            <a:r>
              <a:rPr lang="en-US" dirty="0" smtClean="0"/>
              <a:t>subje</a:t>
            </a:r>
            <a:r>
              <a:rPr lang="en-US" baseline="0" dirty="0" smtClean="0"/>
              <a:t>ct.  We will </a:t>
            </a:r>
            <a:r>
              <a:rPr lang="en-US" baseline="0" dirty="0" smtClean="0"/>
              <a:t>determine who is engaged and then finally what category of review your study </a:t>
            </a:r>
            <a:r>
              <a:rPr lang="en-US" baseline="0" dirty="0" smtClean="0"/>
              <a:t>will require.</a:t>
            </a:r>
            <a:endParaRPr lang="en-US" dirty="0"/>
          </a:p>
        </p:txBody>
      </p:sp>
      <p:sp>
        <p:nvSpPr>
          <p:cNvPr id="4" name="Slide Number Placeholder 3"/>
          <p:cNvSpPr>
            <a:spLocks noGrp="1"/>
          </p:cNvSpPr>
          <p:nvPr>
            <p:ph type="sldNum" sz="quarter" idx="10"/>
          </p:nvPr>
        </p:nvSpPr>
        <p:spPr/>
        <p:txBody>
          <a:bodyPr/>
          <a:lstStyle/>
          <a:p>
            <a:fld id="{DF8F6D70-BE0A-5C48-AED4-8D4905B11A7A}" type="slidenum">
              <a:rPr lang="en-US" smtClean="0"/>
              <a:t>32</a:t>
            </a:fld>
            <a:endParaRPr lang="en-US"/>
          </a:p>
        </p:txBody>
      </p:sp>
    </p:spTree>
    <p:extLst>
      <p:ext uri="{BB962C8B-B14F-4D97-AF65-F5344CB8AC3E}">
        <p14:creationId xmlns:p14="http://schemas.microsoft.com/office/powerpoint/2010/main" val="3724573740"/>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Only</a:t>
            </a:r>
            <a:r>
              <a:rPr lang="en-US" baseline="0" dirty="0" smtClean="0"/>
              <a:t> 3 percent of studies are reviewed by </a:t>
            </a:r>
            <a:r>
              <a:rPr lang="en-US" baseline="0" dirty="0" smtClean="0"/>
              <a:t>one of our two </a:t>
            </a:r>
            <a:r>
              <a:rPr lang="en-US" baseline="0" dirty="0" smtClean="0"/>
              <a:t>IRB </a:t>
            </a:r>
            <a:r>
              <a:rPr lang="en-US" baseline="0" dirty="0" smtClean="0"/>
              <a:t>committees.  </a:t>
            </a:r>
            <a:r>
              <a:rPr lang="en-US" baseline="0" dirty="0" smtClean="0"/>
              <a:t>The remainder are reviewed by </a:t>
            </a:r>
            <a:r>
              <a:rPr lang="en-US" baseline="0" dirty="0" smtClean="0"/>
              <a:t>Human Subjects Office </a:t>
            </a:r>
            <a:r>
              <a:rPr lang="en-US" baseline="0" dirty="0" smtClean="0"/>
              <a:t>staff alone or </a:t>
            </a:r>
            <a:r>
              <a:rPr lang="en-US" baseline="0" dirty="0" smtClean="0"/>
              <a:t>with the subject matter expertise of 1 </a:t>
            </a:r>
            <a:r>
              <a:rPr lang="en-US" baseline="0" dirty="0" smtClean="0"/>
              <a:t>or 2 board members.  For 97 percent of the studies you should submit a minimum of 30 days prior to the date that you plan to begin recruitment.  If you believe your study may require full board review (more than minimal </a:t>
            </a:r>
            <a:r>
              <a:rPr lang="en-US" baseline="0" dirty="0" smtClean="0"/>
              <a:t>risk) </a:t>
            </a:r>
            <a:r>
              <a:rPr lang="en-US" baseline="0" dirty="0" smtClean="0"/>
              <a:t>you will want to visit the schedule on our Human Subjects Office website.  It is best to submit at least 30 days prior to the meeting that you would like for your study to go to.</a:t>
            </a:r>
            <a:endParaRPr lang="en-US" dirty="0"/>
          </a:p>
        </p:txBody>
      </p:sp>
      <p:sp>
        <p:nvSpPr>
          <p:cNvPr id="4" name="Slide Number Placeholder 3"/>
          <p:cNvSpPr>
            <a:spLocks noGrp="1"/>
          </p:cNvSpPr>
          <p:nvPr>
            <p:ph type="sldNum" sz="quarter" idx="10"/>
          </p:nvPr>
        </p:nvSpPr>
        <p:spPr/>
        <p:txBody>
          <a:bodyPr/>
          <a:lstStyle/>
          <a:p>
            <a:fld id="{A268DF96-1AF0-4712-96EC-E5B16C0A6D8A}" type="slidenum">
              <a:rPr lang="en-US" smtClean="0"/>
              <a:pPr/>
              <a:t>33</a:t>
            </a:fld>
            <a:endParaRPr lang="en-US"/>
          </a:p>
        </p:txBody>
      </p:sp>
    </p:spTree>
    <p:extLst>
      <p:ext uri="{BB962C8B-B14F-4D97-AF65-F5344CB8AC3E}">
        <p14:creationId xmlns:p14="http://schemas.microsoft.com/office/powerpoint/2010/main" val="670314604"/>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As</a:t>
            </a:r>
            <a:r>
              <a:rPr lang="en-US" baseline="0" dirty="0" smtClean="0"/>
              <a:t> you may have noticed, the level of review is not only dependent on the federally defined category of research that may apply to your study, it is also dependent on the level of risk associated with the study.  Studies that are minimal risk, no more risk than encountered in daily life, may be determined to be Exempt or reviewed via Expedited procedure.  Studies that are more than minimal risk will be reviewed by the committee.</a:t>
            </a:r>
            <a:endParaRPr lang="en-US" dirty="0"/>
          </a:p>
        </p:txBody>
      </p:sp>
      <p:sp>
        <p:nvSpPr>
          <p:cNvPr id="4" name="Slide Number Placeholder 3"/>
          <p:cNvSpPr>
            <a:spLocks noGrp="1"/>
          </p:cNvSpPr>
          <p:nvPr>
            <p:ph type="sldNum" sz="quarter" idx="10"/>
          </p:nvPr>
        </p:nvSpPr>
        <p:spPr/>
        <p:txBody>
          <a:bodyPr/>
          <a:lstStyle/>
          <a:p>
            <a:fld id="{DF8F6D70-BE0A-5C48-AED4-8D4905B11A7A}" type="slidenum">
              <a:rPr lang="en-US" smtClean="0"/>
              <a:t>34</a:t>
            </a:fld>
            <a:endParaRPr lang="en-US"/>
          </a:p>
        </p:txBody>
      </p:sp>
    </p:spTree>
    <p:extLst>
      <p:ext uri="{BB962C8B-B14F-4D97-AF65-F5344CB8AC3E}">
        <p14:creationId xmlns:p14="http://schemas.microsoft.com/office/powerpoint/2010/main" val="328588776"/>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 assess risk as a function of probability</a:t>
            </a:r>
            <a:r>
              <a:rPr lang="en-US" baseline="0" dirty="0" smtClean="0"/>
              <a:t> and magnitude.  The likelihood that something bad would happen and how bad it would be if it did happen are considered together when the IRB assesses risk.  </a:t>
            </a:r>
            <a:endParaRPr lang="en-US" dirty="0"/>
          </a:p>
        </p:txBody>
      </p:sp>
      <p:sp>
        <p:nvSpPr>
          <p:cNvPr id="4" name="Slide Number Placeholder 3"/>
          <p:cNvSpPr>
            <a:spLocks noGrp="1"/>
          </p:cNvSpPr>
          <p:nvPr>
            <p:ph type="sldNum" sz="quarter" idx="10"/>
          </p:nvPr>
        </p:nvSpPr>
        <p:spPr/>
        <p:txBody>
          <a:bodyPr/>
          <a:lstStyle/>
          <a:p>
            <a:fld id="{DF8F6D70-BE0A-5C48-AED4-8D4905B11A7A}" type="slidenum">
              <a:rPr lang="en-US" smtClean="0"/>
              <a:t>35</a:t>
            </a:fld>
            <a:endParaRPr lang="en-US"/>
          </a:p>
        </p:txBody>
      </p:sp>
    </p:spTree>
    <p:extLst>
      <p:ext uri="{BB962C8B-B14F-4D97-AF65-F5344CB8AC3E}">
        <p14:creationId xmlns:p14="http://schemas.microsoft.com/office/powerpoint/2010/main" val="3638736976"/>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Therefore, if something bad could happen but you’ve taken proper precautions to reduce the likelihood</a:t>
            </a:r>
            <a:r>
              <a:rPr lang="en-US" baseline="0" dirty="0" smtClean="0"/>
              <a:t> that it may happen, </a:t>
            </a:r>
            <a:r>
              <a:rPr lang="en-US" dirty="0" smtClean="0"/>
              <a:t>your study may still be considered minimal risk.</a:t>
            </a:r>
          </a:p>
          <a:p>
            <a:r>
              <a:rPr lang="en-US" dirty="0" smtClean="0"/>
              <a:t>Transcribing</a:t>
            </a:r>
            <a:r>
              <a:rPr lang="en-US" baseline="0" dirty="0" smtClean="0"/>
              <a:t> audio or video records, taking steps to code participant identities, and removing names and other identifiers promptly </a:t>
            </a:r>
            <a:r>
              <a:rPr lang="en-US" baseline="0" dirty="0" smtClean="0"/>
              <a:t>after </a:t>
            </a:r>
            <a:r>
              <a:rPr lang="en-US" baseline="0" dirty="0" smtClean="0"/>
              <a:t>data collection  are all steps to reduce the likelihood of a breach of confidentiality.  You could also collect </a:t>
            </a:r>
            <a:r>
              <a:rPr lang="en-US" baseline="0" dirty="0" smtClean="0"/>
              <a:t>data </a:t>
            </a:r>
            <a:r>
              <a:rPr lang="en-US" baseline="0" dirty="0" smtClean="0"/>
              <a:t>anonymously via paper and pencil survey packets if you’re </a:t>
            </a:r>
            <a:r>
              <a:rPr lang="en-US" baseline="0" dirty="0" smtClean="0"/>
              <a:t>collecting </a:t>
            </a:r>
            <a:r>
              <a:rPr lang="en-US" baseline="0" dirty="0" smtClean="0"/>
              <a:t>particularly harmful or sensitive data, like how often someone uses heroin or whether or not someone is HIV positive.</a:t>
            </a:r>
            <a:endParaRPr lang="en-US" baseline="0" dirty="0" smtClean="0"/>
          </a:p>
          <a:p>
            <a:endParaRPr lang="en-US" dirty="0"/>
          </a:p>
        </p:txBody>
      </p:sp>
      <p:sp>
        <p:nvSpPr>
          <p:cNvPr id="4" name="Slide Number Placeholder 3"/>
          <p:cNvSpPr>
            <a:spLocks noGrp="1"/>
          </p:cNvSpPr>
          <p:nvPr>
            <p:ph type="sldNum" sz="quarter" idx="10"/>
          </p:nvPr>
        </p:nvSpPr>
        <p:spPr/>
        <p:txBody>
          <a:bodyPr/>
          <a:lstStyle/>
          <a:p>
            <a:fld id="{DF8F6D70-BE0A-5C48-AED4-8D4905B11A7A}" type="slidenum">
              <a:rPr lang="en-US" smtClean="0"/>
              <a:t>36</a:t>
            </a:fld>
            <a:endParaRPr lang="en-US"/>
          </a:p>
        </p:txBody>
      </p:sp>
    </p:spTree>
    <p:extLst>
      <p:ext uri="{BB962C8B-B14F-4D97-AF65-F5344CB8AC3E}">
        <p14:creationId xmlns:p14="http://schemas.microsoft.com/office/powerpoint/2010/main" val="532902471"/>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If you think your project may fit into an </a:t>
            </a:r>
            <a:r>
              <a:rPr lang="en-US" dirty="0" smtClean="0"/>
              <a:t>Exempt</a:t>
            </a:r>
            <a:r>
              <a:rPr lang="en-US" baseline="0" dirty="0" smtClean="0"/>
              <a:t> </a:t>
            </a:r>
            <a:r>
              <a:rPr lang="en-US" baseline="0" dirty="0" smtClean="0"/>
              <a:t>category go ahead and check this box in the submission.  If your assessment is incorrect we will let you know, but it in the mean time the form will be a little shorter and keep you from answering questions that you would not have to if your study was </a:t>
            </a:r>
            <a:r>
              <a:rPr lang="en-US" baseline="0" dirty="0" smtClean="0"/>
              <a:t>Exempt</a:t>
            </a:r>
            <a:r>
              <a:rPr lang="en-US" baseline="0" dirty="0" smtClean="0"/>
              <a:t>.</a:t>
            </a:r>
            <a:endParaRPr lang="en-US" dirty="0"/>
          </a:p>
        </p:txBody>
      </p:sp>
      <p:sp>
        <p:nvSpPr>
          <p:cNvPr id="4" name="Slide Number Placeholder 3"/>
          <p:cNvSpPr>
            <a:spLocks noGrp="1"/>
          </p:cNvSpPr>
          <p:nvPr>
            <p:ph type="sldNum" sz="quarter" idx="10"/>
          </p:nvPr>
        </p:nvSpPr>
        <p:spPr/>
        <p:txBody>
          <a:bodyPr/>
          <a:lstStyle/>
          <a:p>
            <a:fld id="{DF8F6D70-BE0A-5C48-AED4-8D4905B11A7A}" type="slidenum">
              <a:rPr lang="en-US" smtClean="0"/>
              <a:t>37</a:t>
            </a:fld>
            <a:endParaRPr lang="en-US"/>
          </a:p>
        </p:txBody>
      </p:sp>
    </p:spTree>
    <p:extLst>
      <p:ext uri="{BB962C8B-B14F-4D97-AF65-F5344CB8AC3E}">
        <p14:creationId xmlns:p14="http://schemas.microsoft.com/office/powerpoint/2010/main" val="1083627983"/>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There are some unique</a:t>
            </a:r>
            <a:r>
              <a:rPr lang="en-US" baseline="0" dirty="0" smtClean="0"/>
              <a:t> challenges when conducting community participatory research.  The engagement of the community members in the planning stages and throughout the study conduct can make it necessary to modify the IRB-approved study frequently.  It is important to keep data collection plans and processes flexible.  Sometimes the disclosure of information may lead to a harmful representation of the community.  Discuss this early with the community so that you can be responsive to their needs and help them deal with the possible results.  More information can be found in the guidance posted on the Human Subjects Office website.</a:t>
            </a:r>
            <a:endParaRPr lang="en-US" dirty="0"/>
          </a:p>
        </p:txBody>
      </p:sp>
      <p:sp>
        <p:nvSpPr>
          <p:cNvPr id="4" name="Slide Number Placeholder 3"/>
          <p:cNvSpPr>
            <a:spLocks noGrp="1"/>
          </p:cNvSpPr>
          <p:nvPr>
            <p:ph type="sldNum" sz="quarter" idx="10"/>
          </p:nvPr>
        </p:nvSpPr>
        <p:spPr/>
        <p:txBody>
          <a:bodyPr/>
          <a:lstStyle/>
          <a:p>
            <a:fld id="{DF8F6D70-BE0A-5C48-AED4-8D4905B11A7A}" type="slidenum">
              <a:rPr lang="en-US" smtClean="0"/>
              <a:t>38</a:t>
            </a:fld>
            <a:endParaRPr lang="en-US"/>
          </a:p>
        </p:txBody>
      </p:sp>
    </p:spTree>
    <p:extLst>
      <p:ext uri="{BB962C8B-B14F-4D97-AF65-F5344CB8AC3E}">
        <p14:creationId xmlns:p14="http://schemas.microsoft.com/office/powerpoint/2010/main" val="573310627"/>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a:t>
            </a:r>
            <a:r>
              <a:rPr lang="en-US" baseline="0" dirty="0" smtClean="0"/>
              <a:t> very significant challenge when doing research in the community is making sure that you are cognizant of local laws pertaining to consent and that you design processes that ensure comprehension.  If you may include i</a:t>
            </a:r>
            <a:r>
              <a:rPr lang="en-US" dirty="0" smtClean="0"/>
              <a:t>ndividuals </a:t>
            </a:r>
            <a:r>
              <a:rPr lang="en-US" dirty="0" smtClean="0"/>
              <a:t>with cognitive</a:t>
            </a:r>
            <a:r>
              <a:rPr lang="en-US" baseline="0" dirty="0" smtClean="0"/>
              <a:t> </a:t>
            </a:r>
            <a:r>
              <a:rPr lang="en-US" baseline="0" dirty="0" smtClean="0"/>
              <a:t>impairment or limited autonomy, </a:t>
            </a:r>
            <a:r>
              <a:rPr lang="en-US" baseline="0" dirty="0" smtClean="0"/>
              <a:t>you may </a:t>
            </a:r>
            <a:r>
              <a:rPr lang="en-US" baseline="0" dirty="0" smtClean="0"/>
              <a:t>be </a:t>
            </a:r>
            <a:r>
              <a:rPr lang="en-US" baseline="0" dirty="0" smtClean="0"/>
              <a:t>required to seek permission from their legally authorized representative.</a:t>
            </a:r>
            <a:endParaRPr lang="en-US" dirty="0"/>
          </a:p>
        </p:txBody>
      </p:sp>
      <p:sp>
        <p:nvSpPr>
          <p:cNvPr id="4" name="Slide Number Placeholder 3"/>
          <p:cNvSpPr>
            <a:spLocks noGrp="1"/>
          </p:cNvSpPr>
          <p:nvPr>
            <p:ph type="sldNum" sz="quarter" idx="10"/>
          </p:nvPr>
        </p:nvSpPr>
        <p:spPr/>
        <p:txBody>
          <a:bodyPr/>
          <a:lstStyle/>
          <a:p>
            <a:fld id="{DF8F6D70-BE0A-5C48-AED4-8D4905B11A7A}" type="slidenum">
              <a:rPr lang="en-US" smtClean="0"/>
              <a:t>39</a:t>
            </a:fld>
            <a:endParaRPr lang="en-US"/>
          </a:p>
        </p:txBody>
      </p:sp>
    </p:spTree>
    <p:extLst>
      <p:ext uri="{BB962C8B-B14F-4D97-AF65-F5344CB8AC3E}">
        <p14:creationId xmlns:p14="http://schemas.microsoft.com/office/powerpoint/2010/main" val="264852381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Let’s start with</a:t>
            </a:r>
            <a:r>
              <a:rPr lang="en-US" baseline="0" dirty="0" smtClean="0"/>
              <a:t> a little history.  Modern human research protections became a national concern in response to investigations of misconduct post WWII and following termination of the Tuskegee Syphilis Trial.  The National Research Act led to the establishment of a National Commission that met in Belmont, New York to design guidance for the protections of human participants of research.  The Belmont Report formed the basis for the Common Rule that was promulgated into regulation for many federal agencies and departments.  While there were a few minor amendments (Subparts) added over the years, the first major overhaul was proposed recently. </a:t>
            </a:r>
            <a:endParaRPr lang="en-US" dirty="0"/>
          </a:p>
        </p:txBody>
      </p:sp>
      <p:sp>
        <p:nvSpPr>
          <p:cNvPr id="4" name="Slide Number Placeholder 3"/>
          <p:cNvSpPr>
            <a:spLocks noGrp="1"/>
          </p:cNvSpPr>
          <p:nvPr>
            <p:ph type="sldNum" sz="quarter" idx="10"/>
          </p:nvPr>
        </p:nvSpPr>
        <p:spPr/>
        <p:txBody>
          <a:bodyPr/>
          <a:lstStyle/>
          <a:p>
            <a:fld id="{DF8F6D70-BE0A-5C48-AED4-8D4905B11A7A}" type="slidenum">
              <a:rPr lang="en-US" smtClean="0"/>
              <a:t>4</a:t>
            </a:fld>
            <a:endParaRPr lang="en-US"/>
          </a:p>
        </p:txBody>
      </p:sp>
    </p:spTree>
    <p:extLst>
      <p:ext uri="{BB962C8B-B14F-4D97-AF65-F5344CB8AC3E}">
        <p14:creationId xmlns:p14="http://schemas.microsoft.com/office/powerpoint/2010/main" val="1058594233"/>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final challenge is a</a:t>
            </a:r>
            <a:r>
              <a:rPr lang="en-US" baseline="0" dirty="0" smtClean="0"/>
              <a:t> common challenge in any type of research.  </a:t>
            </a:r>
            <a:r>
              <a:rPr lang="en-US" dirty="0" smtClean="0"/>
              <a:t>You </a:t>
            </a:r>
            <a:r>
              <a:rPr lang="en-US" dirty="0" smtClean="0"/>
              <a:t>will likely not sit down and complete your submission in one day.  In</a:t>
            </a:r>
            <a:r>
              <a:rPr lang="en-US" baseline="0" dirty="0" smtClean="0"/>
              <a:t> most cases you will speak </a:t>
            </a:r>
            <a:r>
              <a:rPr lang="en-US" baseline="0" dirty="0" smtClean="0"/>
              <a:t>to stakeholders or community members or </a:t>
            </a:r>
            <a:r>
              <a:rPr lang="en-US" baseline="0" dirty="0" smtClean="0"/>
              <a:t>seek advice from scientific journals and realize that you need to make some changes along the way.  Before you submit to </a:t>
            </a:r>
            <a:r>
              <a:rPr lang="en-US" baseline="0" dirty="0" smtClean="0"/>
              <a:t>the IRB, </a:t>
            </a:r>
            <a:r>
              <a:rPr lang="en-US" baseline="0" dirty="0" smtClean="0"/>
              <a:t>please give the entire submission a “once-over” to ensure that your attached documents (recruitment materials, consent </a:t>
            </a:r>
            <a:r>
              <a:rPr lang="en-US" baseline="0" dirty="0" smtClean="0"/>
              <a:t>document, and </a:t>
            </a:r>
            <a:r>
              <a:rPr lang="en-US" baseline="0" dirty="0" smtClean="0"/>
              <a:t>data collection materials) all reflect the same information and procedures that you </a:t>
            </a:r>
            <a:r>
              <a:rPr lang="en-US" baseline="0" dirty="0" smtClean="0"/>
              <a:t>describe </a:t>
            </a:r>
            <a:r>
              <a:rPr lang="en-US" baseline="0" dirty="0" smtClean="0"/>
              <a:t>in the submission itself.</a:t>
            </a:r>
            <a:endParaRPr lang="en-US" dirty="0"/>
          </a:p>
        </p:txBody>
      </p:sp>
      <p:sp>
        <p:nvSpPr>
          <p:cNvPr id="4" name="Slide Number Placeholder 3"/>
          <p:cNvSpPr>
            <a:spLocks noGrp="1"/>
          </p:cNvSpPr>
          <p:nvPr>
            <p:ph type="sldNum" sz="quarter" idx="10"/>
          </p:nvPr>
        </p:nvSpPr>
        <p:spPr/>
        <p:txBody>
          <a:bodyPr/>
          <a:lstStyle/>
          <a:p>
            <a:fld id="{DF8F6D70-BE0A-5C48-AED4-8D4905B11A7A}" type="slidenum">
              <a:rPr lang="en-US" smtClean="0"/>
              <a:t>40</a:t>
            </a:fld>
            <a:endParaRPr lang="en-US"/>
          </a:p>
        </p:txBody>
      </p:sp>
    </p:spTree>
    <p:extLst>
      <p:ext uri="{BB962C8B-B14F-4D97-AF65-F5344CB8AC3E}">
        <p14:creationId xmlns:p14="http://schemas.microsoft.com/office/powerpoint/2010/main" val="637615006"/>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 have many resources available on our</a:t>
            </a:r>
            <a:r>
              <a:rPr lang="en-US" baseline="0" dirty="0" smtClean="0"/>
              <a:t> website and in the IRB portal itself.  Visit the library as you are filling out a submission online for templates and guidance documents.</a:t>
            </a:r>
            <a:endParaRPr lang="en-US" dirty="0"/>
          </a:p>
        </p:txBody>
      </p:sp>
      <p:sp>
        <p:nvSpPr>
          <p:cNvPr id="4" name="Slide Number Placeholder 3"/>
          <p:cNvSpPr>
            <a:spLocks noGrp="1"/>
          </p:cNvSpPr>
          <p:nvPr>
            <p:ph type="sldNum" sz="quarter" idx="10"/>
          </p:nvPr>
        </p:nvSpPr>
        <p:spPr/>
        <p:txBody>
          <a:bodyPr/>
          <a:lstStyle/>
          <a:p>
            <a:fld id="{A268DF96-1AF0-4712-96EC-E5B16C0A6D8A}" type="slidenum">
              <a:rPr lang="en-US" smtClean="0"/>
              <a:pPr/>
              <a:t>41</a:t>
            </a:fld>
            <a:endParaRPr lang="en-US"/>
          </a:p>
        </p:txBody>
      </p:sp>
    </p:spTree>
    <p:extLst>
      <p:ext uri="{BB962C8B-B14F-4D97-AF65-F5344CB8AC3E}">
        <p14:creationId xmlns:p14="http://schemas.microsoft.com/office/powerpoint/2010/main" val="2029677095"/>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Rectangle 7"/>
          <p:cNvSpPr>
            <a:spLocks noGrp="1" noChangeArrowheads="1"/>
          </p:cNvSpPr>
          <p:nvPr>
            <p:ph type="sldNum" sz="quarter" idx="5"/>
          </p:nvPr>
        </p:nvSpPr>
        <p:spPr>
          <a:noFill/>
        </p:spPr>
        <p:txBody>
          <a:bodyPr/>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A5AF81F5-5666-4411-A641-740435EF164C}" type="slidenum">
              <a:rPr lang="en-US" altLang="en-US" smtClean="0"/>
              <a:pPr eaLnBrk="1" hangingPunct="1">
                <a:spcBef>
                  <a:spcPct val="0"/>
                </a:spcBef>
              </a:pPr>
              <a:t>42</a:t>
            </a:fld>
            <a:endParaRPr lang="en-US" altLang="en-US" smtClean="0"/>
          </a:p>
        </p:txBody>
      </p:sp>
      <p:sp>
        <p:nvSpPr>
          <p:cNvPr id="106499" name="Rectangle 2"/>
          <p:cNvSpPr>
            <a:spLocks noGrp="1" noRot="1" noChangeAspect="1" noChangeArrowheads="1" noTextEdit="1"/>
          </p:cNvSpPr>
          <p:nvPr>
            <p:ph type="sldImg"/>
          </p:nvPr>
        </p:nvSpPr>
        <p:spPr>
          <a:ln/>
        </p:spPr>
      </p:sp>
      <p:sp>
        <p:nvSpPr>
          <p:cNvPr id="106500" name="Rectangle 3"/>
          <p:cNvSpPr>
            <a:spLocks noGrp="1" noChangeArrowheads="1"/>
          </p:cNvSpPr>
          <p:nvPr>
            <p:ph type="body" idx="1"/>
          </p:nvPr>
        </p:nvSpPr>
        <p:spPr>
          <a:noFill/>
        </p:spPr>
        <p:txBody>
          <a:bodyPr/>
          <a:lstStyle/>
          <a:p>
            <a:pPr eaLnBrk="1" hangingPunct="1"/>
            <a:r>
              <a:rPr lang="en-US" altLang="en-US" dirty="0" smtClean="0"/>
              <a:t>So once</a:t>
            </a:r>
            <a:r>
              <a:rPr lang="en-US" altLang="en-US" baseline="0" dirty="0" smtClean="0"/>
              <a:t> you have your IRB approval, is all the hard work done?  Of course not.  When the field work begins, there are still some activities that require additional submissions or contact with the IRB.  If the project is not Exempt, submit any changes for review before implementing them.  Pay attention to your expiration date and request for continuation if you are still enrolling participants, collecting new data, or analyzing identifiable information.  If someone complains or is hurt, notify the IRB via a Report of New Information in the IRB portal.  Close your study when it is complete and keep records for three years after that.  If you have private health information from medical records, keep your records for six years.  Finally, conduct your research with integrity.  What do we mean by that?</a:t>
            </a:r>
            <a:endParaRPr lang="en-US" altLang="en-US" dirty="0" smtClean="0"/>
          </a:p>
        </p:txBody>
      </p:sp>
    </p:spTree>
    <p:extLst>
      <p:ext uri="{BB962C8B-B14F-4D97-AF65-F5344CB8AC3E}">
        <p14:creationId xmlns:p14="http://schemas.microsoft.com/office/powerpoint/2010/main" val="3101363970"/>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Well up to this point, we’ve been discussing compliance.  That means that your</a:t>
            </a:r>
            <a:r>
              <a:rPr lang="en-US" baseline="0" dirty="0" smtClean="0"/>
              <a:t> project follows all of the federal, state, and local laws pertaining to human research and the activities you are conducting and that you are following UGA’s policies and procedures.  </a:t>
            </a:r>
            <a:endParaRPr lang="en-US" dirty="0"/>
          </a:p>
        </p:txBody>
      </p:sp>
      <p:sp>
        <p:nvSpPr>
          <p:cNvPr id="4" name="Slide Number Placeholder 3"/>
          <p:cNvSpPr>
            <a:spLocks noGrp="1"/>
          </p:cNvSpPr>
          <p:nvPr>
            <p:ph type="sldNum" sz="quarter" idx="10"/>
          </p:nvPr>
        </p:nvSpPr>
        <p:spPr/>
        <p:txBody>
          <a:bodyPr/>
          <a:lstStyle/>
          <a:p>
            <a:fld id="{DF8F6D70-BE0A-5C48-AED4-8D4905B11A7A}" type="slidenum">
              <a:rPr lang="en-US" smtClean="0"/>
              <a:t>43</a:t>
            </a:fld>
            <a:endParaRPr lang="en-US"/>
          </a:p>
        </p:txBody>
      </p:sp>
    </p:spTree>
    <p:extLst>
      <p:ext uri="{BB962C8B-B14F-4D97-AF65-F5344CB8AC3E}">
        <p14:creationId xmlns:p14="http://schemas.microsoft.com/office/powerpoint/2010/main" val="972937407"/>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But is compliance enough?  It </a:t>
            </a:r>
            <a:r>
              <a:rPr lang="en-US" dirty="0" smtClean="0"/>
              <a:t>is the duty of the researcher to</a:t>
            </a:r>
            <a:r>
              <a:rPr lang="en-US" baseline="0" dirty="0" smtClean="0"/>
              <a:t> ensure that all persons and data are handled with the highest professional ethics</a:t>
            </a:r>
            <a:r>
              <a:rPr lang="en-US" baseline="0" dirty="0" smtClean="0"/>
              <a:t>.  IRB review and approval is not a guarantee that the project will be conducted ethically.</a:t>
            </a:r>
            <a:endParaRPr lang="en-US" dirty="0"/>
          </a:p>
        </p:txBody>
      </p:sp>
      <p:sp>
        <p:nvSpPr>
          <p:cNvPr id="4" name="Slide Number Placeholder 3"/>
          <p:cNvSpPr>
            <a:spLocks noGrp="1"/>
          </p:cNvSpPr>
          <p:nvPr>
            <p:ph type="sldNum" sz="quarter" idx="10"/>
          </p:nvPr>
        </p:nvSpPr>
        <p:spPr/>
        <p:txBody>
          <a:bodyPr/>
          <a:lstStyle/>
          <a:p>
            <a:fld id="{DF8F6D70-BE0A-5C48-AED4-8D4905B11A7A}" type="slidenum">
              <a:rPr lang="en-US" smtClean="0"/>
              <a:t>44</a:t>
            </a:fld>
            <a:endParaRPr lang="en-US"/>
          </a:p>
        </p:txBody>
      </p:sp>
    </p:spTree>
    <p:extLst>
      <p:ext uri="{BB962C8B-B14F-4D97-AF65-F5344CB8AC3E}">
        <p14:creationId xmlns:p14="http://schemas.microsoft.com/office/powerpoint/2010/main" val="4087313496"/>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Here’s a real world example. Members of the tiny, isolated  Havasupai tribe in Arizona</a:t>
            </a:r>
            <a:r>
              <a:rPr lang="en-US" baseline="0" dirty="0" smtClean="0"/>
              <a:t> </a:t>
            </a:r>
            <a:r>
              <a:rPr lang="en-US" dirty="0" smtClean="0"/>
              <a:t>had given DNA samples to Arizona</a:t>
            </a:r>
            <a:r>
              <a:rPr lang="en-US" baseline="0" dirty="0" smtClean="0"/>
              <a:t> State University </a:t>
            </a:r>
            <a:r>
              <a:rPr lang="en-US" dirty="0" smtClean="0"/>
              <a:t>researchers starting in 1990, in the hope that they might provide genetic clues to the tribe’s devastating rate of diabetes. But they learned that their blood samples had been used to study many other things, including mental illness and theories of the tribe’s geographical origins that contradict their traditional stories.  The consent form that</a:t>
            </a:r>
            <a:r>
              <a:rPr lang="en-US" baseline="0" dirty="0" smtClean="0"/>
              <a:t> participants signed simply stated that the blood would be used for genetic research but possible specific uses were not described.  The tribe sued ASU and won a settlement along with possession of their remaining samples in 2010.  The researcher was completely compliant with the IRB review of her project as were the other researchers who went on to use the de-identified samples for other studies.  Remember, de-identified samples are not human  subjects and, therefore, IRB approval for working with them was not required.  But, from the perspective of the tribe members, </a:t>
            </a:r>
            <a:r>
              <a:rPr lang="en-US" baseline="0" dirty="0" smtClean="0"/>
              <a:t>significant harm was done to them even though the federal regulations didn’t apply to the subsequent studies.  This example of group harm resulting even when the work is compliant with regulations has driven the movement in many universities to increase awareness of responsible conduct of research.</a:t>
            </a:r>
            <a:endParaRPr lang="en-US" dirty="0"/>
          </a:p>
        </p:txBody>
      </p:sp>
      <p:sp>
        <p:nvSpPr>
          <p:cNvPr id="4" name="Slide Number Placeholder 3"/>
          <p:cNvSpPr>
            <a:spLocks noGrp="1"/>
          </p:cNvSpPr>
          <p:nvPr>
            <p:ph type="sldNum" sz="quarter" idx="10"/>
          </p:nvPr>
        </p:nvSpPr>
        <p:spPr/>
        <p:txBody>
          <a:bodyPr/>
          <a:lstStyle/>
          <a:p>
            <a:fld id="{DF8F6D70-BE0A-5C48-AED4-8D4905B11A7A}" type="slidenum">
              <a:rPr lang="en-US" smtClean="0"/>
              <a:t>45</a:t>
            </a:fld>
            <a:endParaRPr lang="en-US"/>
          </a:p>
        </p:txBody>
      </p:sp>
    </p:spTree>
    <p:extLst>
      <p:ext uri="{BB962C8B-B14F-4D97-AF65-F5344CB8AC3E}">
        <p14:creationId xmlns:p14="http://schemas.microsoft.com/office/powerpoint/2010/main" val="194006273"/>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Responsible conduct of research isn’t limited to avoiding plagiarism</a:t>
            </a:r>
            <a:r>
              <a:rPr lang="en-US" baseline="0" dirty="0" smtClean="0"/>
              <a:t> and reporting of false results.  It also involves making the right choice and considering potential harms over the scientific drive to gain new knowledge.  Consider the participant first, then professional and discipline-specific ethics, then the possible knowledge to be gained.  With this hierarchy considered first and foremost, studies will be designed ethically to produce sound results.</a:t>
            </a:r>
            <a:endParaRPr lang="en-US" dirty="0"/>
          </a:p>
        </p:txBody>
      </p:sp>
      <p:sp>
        <p:nvSpPr>
          <p:cNvPr id="4" name="Slide Number Placeholder 3"/>
          <p:cNvSpPr>
            <a:spLocks noGrp="1"/>
          </p:cNvSpPr>
          <p:nvPr>
            <p:ph type="sldNum" sz="quarter" idx="10"/>
          </p:nvPr>
        </p:nvSpPr>
        <p:spPr/>
        <p:txBody>
          <a:bodyPr/>
          <a:lstStyle/>
          <a:p>
            <a:fld id="{DF8F6D70-BE0A-5C48-AED4-8D4905B11A7A}" type="slidenum">
              <a:rPr lang="en-US" smtClean="0"/>
              <a:t>46</a:t>
            </a:fld>
            <a:endParaRPr lang="en-US"/>
          </a:p>
        </p:txBody>
      </p:sp>
    </p:spTree>
    <p:extLst>
      <p:ext uri="{BB962C8B-B14F-4D97-AF65-F5344CB8AC3E}">
        <p14:creationId xmlns:p14="http://schemas.microsoft.com/office/powerpoint/2010/main" val="2076920103"/>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It’s not just about good science,</a:t>
            </a:r>
            <a:r>
              <a:rPr lang="en-US" baseline="0" dirty="0" smtClean="0"/>
              <a:t> it’s about good ethics.  When valued equally, research quality is elevated.</a:t>
            </a:r>
            <a:endParaRPr lang="en-US" dirty="0"/>
          </a:p>
        </p:txBody>
      </p:sp>
      <p:sp>
        <p:nvSpPr>
          <p:cNvPr id="4" name="Slide Number Placeholder 3"/>
          <p:cNvSpPr>
            <a:spLocks noGrp="1"/>
          </p:cNvSpPr>
          <p:nvPr>
            <p:ph type="sldNum" sz="quarter" idx="10"/>
          </p:nvPr>
        </p:nvSpPr>
        <p:spPr/>
        <p:txBody>
          <a:bodyPr/>
          <a:lstStyle/>
          <a:p>
            <a:fld id="{DF8F6D70-BE0A-5C48-AED4-8D4905B11A7A}" type="slidenum">
              <a:rPr lang="en-US" smtClean="0"/>
              <a:t>47</a:t>
            </a:fld>
            <a:endParaRPr lang="en-US"/>
          </a:p>
        </p:txBody>
      </p:sp>
    </p:spTree>
    <p:extLst>
      <p:ext uri="{BB962C8B-B14F-4D97-AF65-F5344CB8AC3E}">
        <p14:creationId xmlns:p14="http://schemas.microsoft.com/office/powerpoint/2010/main" val="130200742"/>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Please contact us with any questions</a:t>
            </a:r>
            <a:r>
              <a:rPr lang="en-US" baseline="0" dirty="0" smtClean="0"/>
              <a:t> you may have.  We’re happy to help identify any compliance issues during the very important design phase so that your IRB review goes quickly and smoothly.</a:t>
            </a:r>
            <a:endParaRPr lang="en-US" dirty="0"/>
          </a:p>
        </p:txBody>
      </p:sp>
      <p:sp>
        <p:nvSpPr>
          <p:cNvPr id="4" name="Slide Number Placeholder 3"/>
          <p:cNvSpPr>
            <a:spLocks noGrp="1"/>
          </p:cNvSpPr>
          <p:nvPr>
            <p:ph type="sldNum" sz="quarter" idx="10"/>
          </p:nvPr>
        </p:nvSpPr>
        <p:spPr/>
        <p:txBody>
          <a:bodyPr/>
          <a:lstStyle/>
          <a:p>
            <a:fld id="{DF8F6D70-BE0A-5C48-AED4-8D4905B11A7A}" type="slidenum">
              <a:rPr lang="en-US" smtClean="0"/>
              <a:t>48</a:t>
            </a:fld>
            <a:endParaRPr lang="en-US"/>
          </a:p>
        </p:txBody>
      </p:sp>
    </p:spTree>
    <p:extLst>
      <p:ext uri="{BB962C8B-B14F-4D97-AF65-F5344CB8AC3E}">
        <p14:creationId xmlns:p14="http://schemas.microsoft.com/office/powerpoint/2010/main" val="1901337224"/>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F8F6D70-BE0A-5C48-AED4-8D4905B11A7A}" type="slidenum">
              <a:rPr lang="en-US" smtClean="0"/>
              <a:t>49</a:t>
            </a:fld>
            <a:endParaRPr lang="en-US"/>
          </a:p>
        </p:txBody>
      </p:sp>
    </p:spTree>
    <p:extLst>
      <p:ext uri="{BB962C8B-B14F-4D97-AF65-F5344CB8AC3E}">
        <p14:creationId xmlns:p14="http://schemas.microsoft.com/office/powerpoint/2010/main" val="341638310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a:t>
            </a:r>
            <a:r>
              <a:rPr lang="en-US" baseline="0" dirty="0" smtClean="0"/>
              <a:t> addition to requiring a Federal Wide Assurance (FWA) to be filed with the Office for Human Research Protections and an IRB for each FWA, the Belmont Report also described the difference between practice and research and three key ethical principles:</a:t>
            </a:r>
          </a:p>
          <a:p>
            <a:endParaRPr lang="en-US" baseline="0" dirty="0" smtClean="0"/>
          </a:p>
          <a:p>
            <a:r>
              <a:rPr lang="en-US" dirty="0" smtClean="0"/>
              <a:t>Respect for Persons – The</a:t>
            </a:r>
            <a:r>
              <a:rPr lang="en-US" baseline="0" dirty="0" smtClean="0"/>
              <a:t> </a:t>
            </a:r>
            <a:r>
              <a:rPr lang="en-US" dirty="0" smtClean="0"/>
              <a:t>right of a person to choose or decline to participate in research, without undue influence or coercion,</a:t>
            </a:r>
          </a:p>
          <a:p>
            <a:r>
              <a:rPr lang="en-US" dirty="0" smtClean="0"/>
              <a:t>Beneficence – The idea of weighing the benefits of research against the risk of harm to the participants, and</a:t>
            </a:r>
          </a:p>
          <a:p>
            <a:r>
              <a:rPr lang="en-US" dirty="0" smtClean="0"/>
              <a:t>Justice – The idea that individuals and groups should be treated fairly and equitably in terms of bearing the burdens of research and receiving the benefits.</a:t>
            </a:r>
          </a:p>
          <a:p>
            <a:endParaRPr lang="en-US" dirty="0"/>
          </a:p>
        </p:txBody>
      </p:sp>
      <p:sp>
        <p:nvSpPr>
          <p:cNvPr id="4" name="Slide Number Placeholder 3"/>
          <p:cNvSpPr>
            <a:spLocks noGrp="1"/>
          </p:cNvSpPr>
          <p:nvPr>
            <p:ph type="sldNum" sz="quarter" idx="10"/>
          </p:nvPr>
        </p:nvSpPr>
        <p:spPr/>
        <p:txBody>
          <a:bodyPr/>
          <a:lstStyle/>
          <a:p>
            <a:fld id="{DF8F6D70-BE0A-5C48-AED4-8D4905B11A7A}" type="slidenum">
              <a:rPr lang="en-US" smtClean="0"/>
              <a:t>5</a:t>
            </a:fld>
            <a:endParaRPr lang="en-US"/>
          </a:p>
        </p:txBody>
      </p:sp>
    </p:spTree>
    <p:extLst>
      <p:ext uri="{BB962C8B-B14F-4D97-AF65-F5344CB8AC3E}">
        <p14:creationId xmlns:p14="http://schemas.microsoft.com/office/powerpoint/2010/main" val="264334548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7"/>
          <p:cNvSpPr>
            <a:spLocks noGrp="1" noChangeArrowheads="1"/>
          </p:cNvSpPr>
          <p:nvPr>
            <p:ph type="sldNum" sz="quarter" idx="5"/>
          </p:nvPr>
        </p:nvSpPr>
        <p:spPr>
          <a:noFill/>
        </p:spPr>
        <p:txBody>
          <a:bodyPr/>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9B908E5C-DC87-495C-A69F-65F4FAB5A8A6}" type="slidenum">
              <a:rPr lang="en-US" altLang="en-US" smtClean="0"/>
              <a:pPr eaLnBrk="1" hangingPunct="1">
                <a:spcBef>
                  <a:spcPct val="0"/>
                </a:spcBef>
              </a:pPr>
              <a:t>6</a:t>
            </a:fld>
            <a:endParaRPr lang="en-US" altLang="en-US" smtClean="0"/>
          </a:p>
        </p:txBody>
      </p:sp>
      <p:sp>
        <p:nvSpPr>
          <p:cNvPr id="87043" name="Rectangle 2"/>
          <p:cNvSpPr>
            <a:spLocks noGrp="1" noRot="1" noChangeAspect="1" noChangeArrowheads="1" noTextEdit="1"/>
          </p:cNvSpPr>
          <p:nvPr>
            <p:ph type="sldImg"/>
          </p:nvPr>
        </p:nvSpPr>
        <p:spPr>
          <a:ln/>
        </p:spPr>
      </p:sp>
      <p:sp>
        <p:nvSpPr>
          <p:cNvPr id="87044" name="Rectangle 3"/>
          <p:cNvSpPr>
            <a:spLocks noGrp="1" noChangeArrowheads="1"/>
          </p:cNvSpPr>
          <p:nvPr>
            <p:ph type="body" idx="1"/>
          </p:nvPr>
        </p:nvSpPr>
        <p:spPr>
          <a:noFill/>
        </p:spPr>
        <p:txBody>
          <a:bodyPr/>
          <a:lstStyle/>
          <a:p>
            <a:pPr eaLnBrk="1" hangingPunct="1"/>
            <a:r>
              <a:rPr lang="en-US" altLang="en-US" dirty="0" smtClean="0"/>
              <a:t>We’ll start with the first question that the IRB considers when reviewing a submission:  does</a:t>
            </a:r>
            <a:r>
              <a:rPr lang="en-US" altLang="en-US" baseline="0" dirty="0" smtClean="0"/>
              <a:t> this project involve research?  The federal definition of research involves two parts:  a systematic investigation and generalizable knowledge.</a:t>
            </a:r>
            <a:endParaRPr lang="en-US" altLang="en-US" dirty="0" smtClean="0"/>
          </a:p>
        </p:txBody>
      </p:sp>
    </p:spTree>
    <p:extLst>
      <p:ext uri="{BB962C8B-B14F-4D97-AF65-F5344CB8AC3E}">
        <p14:creationId xmlns:p14="http://schemas.microsoft.com/office/powerpoint/2010/main" val="245518206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What is a systematic investigation?</a:t>
            </a:r>
            <a:r>
              <a:rPr lang="en-US" baseline="0" dirty="0" smtClean="0"/>
              <a:t>  It is a plan for a project that articulates the research questions, describes the methods and processes for collecting information to answer or support the research questions, and provides a way to analyze the information so that conclusions can be drawn.  The systematic investigation is often referred to as a protocol.</a:t>
            </a:r>
            <a:endParaRPr lang="en-US" dirty="0"/>
          </a:p>
        </p:txBody>
      </p:sp>
      <p:sp>
        <p:nvSpPr>
          <p:cNvPr id="4" name="Slide Number Placeholder 3"/>
          <p:cNvSpPr>
            <a:spLocks noGrp="1"/>
          </p:cNvSpPr>
          <p:nvPr>
            <p:ph type="sldNum" sz="quarter" idx="10"/>
          </p:nvPr>
        </p:nvSpPr>
        <p:spPr/>
        <p:txBody>
          <a:bodyPr/>
          <a:lstStyle/>
          <a:p>
            <a:fld id="{DF8F6D70-BE0A-5C48-AED4-8D4905B11A7A}" type="slidenum">
              <a:rPr lang="en-US" smtClean="0"/>
              <a:t>7</a:t>
            </a:fld>
            <a:endParaRPr lang="en-US"/>
          </a:p>
        </p:txBody>
      </p:sp>
    </p:spTree>
    <p:extLst>
      <p:ext uri="{BB962C8B-B14F-4D97-AF65-F5344CB8AC3E}">
        <p14:creationId xmlns:p14="http://schemas.microsoft.com/office/powerpoint/2010/main" val="128232112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When design</a:t>
            </a:r>
            <a:r>
              <a:rPr lang="en-US" baseline="0" dirty="0" smtClean="0"/>
              <a:t>ing a protocol, the IRB recommends relying on S.M.A.R.T. objectives.  Be sure to include sufficient detail that someone outside of your study team could follow the steps to conduct the project.  Define the limits of the project:  time, sample size, number of activities.  Avoid designing a project with no end or no limits on the information to be obtained.  If there are no limits, the project may be considered to have limitless risk which may significantly impact the IRB risk assessment.  For this reason, consider all of the factors or variables you want to explore and be sure to articulate them in the description of the research design.  For example, if age of the participant may affect a certain behavior you are studying, state this in the submission and be sure to collect this information via an instrument (e.g., a survey or interview question.)  Finally, collect information relevant to your study.  The IRB may ask why the survey includes a question about religious preference if you haven’t indicated in your design description that this is relevant to your analyses.</a:t>
            </a:r>
            <a:endParaRPr lang="en-US" dirty="0"/>
          </a:p>
        </p:txBody>
      </p:sp>
      <p:sp>
        <p:nvSpPr>
          <p:cNvPr id="4" name="Slide Number Placeholder 3"/>
          <p:cNvSpPr>
            <a:spLocks noGrp="1"/>
          </p:cNvSpPr>
          <p:nvPr>
            <p:ph type="sldNum" sz="quarter" idx="10"/>
          </p:nvPr>
        </p:nvSpPr>
        <p:spPr/>
        <p:txBody>
          <a:bodyPr/>
          <a:lstStyle/>
          <a:p>
            <a:fld id="{DF8F6D70-BE0A-5C48-AED4-8D4905B11A7A}" type="slidenum">
              <a:rPr lang="en-US" smtClean="0"/>
              <a:t>8</a:t>
            </a:fld>
            <a:endParaRPr lang="en-US"/>
          </a:p>
        </p:txBody>
      </p:sp>
    </p:spTree>
    <p:extLst>
      <p:ext uri="{BB962C8B-B14F-4D97-AF65-F5344CB8AC3E}">
        <p14:creationId xmlns:p14="http://schemas.microsoft.com/office/powerpoint/2010/main" val="139563344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 sample</a:t>
            </a:r>
            <a:r>
              <a:rPr lang="en-US" baseline="0" dirty="0" smtClean="0"/>
              <a:t> may help to illustrate the concept of systematic investigation.  Our sample study involves assessing a local community with a high number of Spanish-speaking families to determine if there are adequate services available or if the local council should focus efforts on fostering or encouraging additional organizations to provide services.  We will use census data to determine the potential size of the population (self-reported Hispanic or Latino).  We will review Internet and phone listings for organizations within the community to see how many of them advertise service to Spanish-speaking individuals.  We will then call these organizations and conduct interviews to determine what services they provide to the Spanish-speaking community.  We will call other organizations that advertise similar services to determine if they service Spanish-speaking individuals.  We will aggregate this information to provide a profile of the local service organizations and compare this to the potential population so that we can assess whether or not Spanish-speaking individuals have adequate access to community services.  The elements of a systematic investigation are present so the first part of the federal definition of research is met.</a:t>
            </a:r>
            <a:endParaRPr lang="en-US" dirty="0"/>
          </a:p>
        </p:txBody>
      </p:sp>
      <p:sp>
        <p:nvSpPr>
          <p:cNvPr id="4" name="Slide Number Placeholder 3"/>
          <p:cNvSpPr>
            <a:spLocks noGrp="1"/>
          </p:cNvSpPr>
          <p:nvPr>
            <p:ph type="sldNum" sz="quarter" idx="10"/>
          </p:nvPr>
        </p:nvSpPr>
        <p:spPr/>
        <p:txBody>
          <a:bodyPr/>
          <a:lstStyle/>
          <a:p>
            <a:fld id="{DF8F6D70-BE0A-5C48-AED4-8D4905B11A7A}" type="slidenum">
              <a:rPr lang="en-US" smtClean="0"/>
              <a:t>9</a:t>
            </a:fld>
            <a:endParaRPr lang="en-US"/>
          </a:p>
        </p:txBody>
      </p:sp>
    </p:spTree>
    <p:extLst>
      <p:ext uri="{BB962C8B-B14F-4D97-AF65-F5344CB8AC3E}">
        <p14:creationId xmlns:p14="http://schemas.microsoft.com/office/powerpoint/2010/main" val="233380283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1">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231360"/>
            <a:ext cx="7772400" cy="1470025"/>
          </a:xfrm>
        </p:spPr>
        <p:txBody>
          <a:bodyPr/>
          <a:lstStyle>
            <a:lvl1pPr>
              <a:defRPr>
                <a:solidFill>
                  <a:srgbClr val="BA0C2F"/>
                </a:solidFill>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1371600" y="3987135"/>
            <a:ext cx="6400800" cy="1752600"/>
          </a:xfrm>
        </p:spPr>
        <p:txBody>
          <a:bodyPr/>
          <a:lstStyle>
            <a:lvl1pPr marL="0" indent="0" algn="ctr">
              <a:buNone/>
              <a:defRPr>
                <a:solidFill>
                  <a:srgbClr val="000000"/>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85800" y="686779"/>
            <a:ext cx="3278614" cy="901694"/>
          </a:xfrm>
          <a:prstGeom prst="rect">
            <a:avLst/>
          </a:prstGeom>
        </p:spPr>
      </p:pic>
      <p:sp>
        <p:nvSpPr>
          <p:cNvPr id="7" name="Rectangle 6"/>
          <p:cNvSpPr/>
          <p:nvPr userDrawn="1"/>
        </p:nvSpPr>
        <p:spPr>
          <a:xfrm flipV="1">
            <a:off x="0" y="6200653"/>
            <a:ext cx="9144000" cy="45719"/>
          </a:xfrm>
          <a:prstGeom prst="rect">
            <a:avLst/>
          </a:prstGeom>
          <a:solidFill>
            <a:srgbClr val="BA0C2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BA0C2F"/>
              </a:solidFill>
            </a:endParaRPr>
          </a:p>
        </p:txBody>
      </p:sp>
    </p:spTree>
    <p:extLst>
      <p:ext uri="{BB962C8B-B14F-4D97-AF65-F5344CB8AC3E}">
        <p14:creationId xmlns:p14="http://schemas.microsoft.com/office/powerpoint/2010/main" val="364152131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itleOnly" preserve="1">
  <p:cSld name="Title Only, No Log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4" name="Footer Placeholder 3"/>
          <p:cNvSpPr>
            <a:spLocks noGrp="1"/>
          </p:cNvSpPr>
          <p:nvPr>
            <p:ph type="ftr" sz="quarter" idx="11"/>
          </p:nvPr>
        </p:nvSpPr>
        <p:spPr/>
        <p:txBody>
          <a:bodyPr/>
          <a:lstStyle/>
          <a:p>
            <a:endParaRPr lang="en-US" dirty="0"/>
          </a:p>
        </p:txBody>
      </p:sp>
    </p:spTree>
    <p:extLst>
      <p:ext uri="{BB962C8B-B14F-4D97-AF65-F5344CB8AC3E}">
        <p14:creationId xmlns:p14="http://schemas.microsoft.com/office/powerpoint/2010/main" val="241027545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reserve="1">
  <p:cSld name="Blank, No Logo">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147997427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cSld name="Title Only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4" name="Slide Number Placeholder 3"/>
          <p:cNvSpPr>
            <a:spLocks noGrp="1"/>
          </p:cNvSpPr>
          <p:nvPr>
            <p:ph type="sldNum" sz="quarter" idx="11"/>
          </p:nvPr>
        </p:nvSpPr>
        <p:spPr>
          <a:xfrm>
            <a:off x="6553200" y="6356350"/>
            <a:ext cx="2133600" cy="365125"/>
          </a:xfrm>
          <a:prstGeom prst="rect">
            <a:avLst/>
          </a:prstGeom>
        </p:spPr>
        <p:txBody>
          <a:bodyPr/>
          <a:lstStyle/>
          <a:p>
            <a:fld id="{B1CB1FA8-4E22-0D4A-9BB9-7654826DCCAF}" type="slidenum">
              <a:rPr lang="en-US" smtClean="0"/>
              <a:pPr/>
              <a:t>‹#›</a:t>
            </a:fld>
            <a:endParaRPr lang="en-US" dirty="0"/>
          </a:p>
        </p:txBody>
      </p:sp>
    </p:spTree>
    <p:extLst>
      <p:ext uri="{BB962C8B-B14F-4D97-AF65-F5344CB8AC3E}">
        <p14:creationId xmlns:p14="http://schemas.microsoft.com/office/powerpoint/2010/main" val="19942658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Title and Content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4" name="Slide Number Placeholder 3"/>
          <p:cNvSpPr>
            <a:spLocks noGrp="1"/>
          </p:cNvSpPr>
          <p:nvPr>
            <p:ph type="sldNum" sz="quarter" idx="11"/>
          </p:nvPr>
        </p:nvSpPr>
        <p:spPr>
          <a:xfrm>
            <a:off x="6553200" y="6356350"/>
            <a:ext cx="2133600" cy="365125"/>
          </a:xfrm>
          <a:prstGeom prst="rect">
            <a:avLst/>
          </a:prstGeom>
        </p:spPr>
        <p:txBody>
          <a:bodyPr/>
          <a:lstStyle/>
          <a:p>
            <a:fld id="{B1CB1FA8-4E22-0D4A-9BB9-7654826DCCAF}" type="slidenum">
              <a:rPr lang="en-US" smtClean="0"/>
              <a:pPr/>
              <a:t>‹#›</a:t>
            </a:fld>
            <a:endParaRPr lang="en-US" dirty="0"/>
          </a:p>
        </p:txBody>
      </p:sp>
      <p:sp>
        <p:nvSpPr>
          <p:cNvPr id="5" name="Content Placeholder 2"/>
          <p:cNvSpPr>
            <a:spLocks noGrp="1"/>
          </p:cNvSpPr>
          <p:nvPr>
            <p:ph idx="1"/>
          </p:nvPr>
        </p:nvSpPr>
        <p:spPr>
          <a:xfrm>
            <a:off x="685800" y="1447801"/>
            <a:ext cx="7772400" cy="4343400"/>
          </a:xfrm>
        </p:spPr>
        <p:txBody>
          <a:bodyPr/>
          <a:lstStyle>
            <a:lvl1pPr marL="342900" indent="-342900">
              <a:buClr>
                <a:srgbClr val="B00202"/>
              </a:buClr>
              <a:buSzPct val="80000"/>
              <a:buFont typeface="Wingdings" charset="2"/>
              <a:buChar char="§"/>
              <a:defRPr/>
            </a:lvl1pPr>
            <a:lvl2pPr marL="742950" indent="-285750">
              <a:buClr>
                <a:schemeClr val="tx1"/>
              </a:buClr>
              <a:buFont typeface="Arial"/>
              <a:buChar char="•"/>
              <a:defRPr/>
            </a:lvl2pPr>
            <a:lvl3pPr marL="1143000" indent="-228600">
              <a:buClr>
                <a:srgbClr val="800000"/>
              </a:buClr>
              <a:buSzPct val="80000"/>
              <a:buFont typeface="Wingdings" charset="2"/>
              <a:buChar char="§"/>
              <a:defRPr/>
            </a:lvl3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21906661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Title 2, 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411735138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le 2">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6" name="Text Placeholder 5"/>
          <p:cNvSpPr>
            <a:spLocks noGrp="1"/>
          </p:cNvSpPr>
          <p:nvPr>
            <p:ph type="body" sz="quarter" idx="10"/>
          </p:nvPr>
        </p:nvSpPr>
        <p:spPr>
          <a:xfrm>
            <a:off x="457200" y="2628641"/>
            <a:ext cx="8229600" cy="1670309"/>
          </a:xfrm>
        </p:spPr>
        <p:txBody>
          <a:bodyPr/>
          <a:lstStyle/>
          <a:p>
            <a:pPr lvl="0"/>
            <a:r>
              <a:rPr lang="en-US" dirty="0" smtClean="0"/>
              <a:t>Click to edit Master text styles</a:t>
            </a:r>
          </a:p>
        </p:txBody>
      </p:sp>
    </p:spTree>
    <p:extLst>
      <p:ext uri="{BB962C8B-B14F-4D97-AF65-F5344CB8AC3E}">
        <p14:creationId xmlns:p14="http://schemas.microsoft.com/office/powerpoint/2010/main" val="19739601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itle 2, 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78915491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
  <p:cSld name="Title, Content, Log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Footer Placeholder 4"/>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146756887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Content, Log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BA0C2F"/>
                </a:solidFill>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Footer Placeholder 4"/>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370838997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Logo">
    <p:spTree>
      <p:nvGrpSpPr>
        <p:cNvPr id="1" name=""/>
        <p:cNvGrpSpPr/>
        <p:nvPr/>
      </p:nvGrpSpPr>
      <p:grpSpPr>
        <a:xfrm>
          <a:off x="0" y="0"/>
          <a:ext cx="0" cy="0"/>
          <a:chOff x="0" y="0"/>
          <a:chExt cx="0" cy="0"/>
        </a:xfrm>
      </p:grpSpPr>
      <p:sp>
        <p:nvSpPr>
          <p:cNvPr id="2" name="Title 1"/>
          <p:cNvSpPr>
            <a:spLocks noGrp="1"/>
          </p:cNvSpPr>
          <p:nvPr>
            <p:ph type="title"/>
          </p:nvPr>
        </p:nvSpPr>
        <p:spPr>
          <a:xfrm>
            <a:off x="722313" y="3222781"/>
            <a:ext cx="7772400" cy="1362075"/>
          </a:xfrm>
        </p:spPr>
        <p:txBody>
          <a:bodyPr anchor="t"/>
          <a:lstStyle>
            <a:lvl1pPr algn="l">
              <a:defRPr sz="4000" b="1" cap="all"/>
            </a:lvl1pPr>
          </a:lstStyle>
          <a:p>
            <a:r>
              <a:rPr lang="en-US" dirty="0" smtClean="0"/>
              <a:t>Click to edit Master title style</a:t>
            </a:r>
            <a:endParaRPr lang="en-US" dirty="0"/>
          </a:p>
        </p:txBody>
      </p:sp>
      <p:sp>
        <p:nvSpPr>
          <p:cNvPr id="3" name="Text Placeholder 2"/>
          <p:cNvSpPr>
            <a:spLocks noGrp="1"/>
          </p:cNvSpPr>
          <p:nvPr>
            <p:ph type="body" idx="1"/>
          </p:nvPr>
        </p:nvSpPr>
        <p:spPr>
          <a:xfrm>
            <a:off x="722313" y="1722594"/>
            <a:ext cx="7772400" cy="1500187"/>
          </a:xfrm>
        </p:spPr>
        <p:txBody>
          <a:bodyPr anchor="b"/>
          <a:lstStyle>
            <a:lvl1pPr marL="0" indent="0">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Click to edit Master text styles</a:t>
            </a:r>
          </a:p>
        </p:txBody>
      </p:sp>
      <p:sp>
        <p:nvSpPr>
          <p:cNvPr id="5" name="Footer Placeholder 4"/>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27131955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Log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1"/>
            <a:ext cx="4038600" cy="353275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648200" y="1600201"/>
            <a:ext cx="4038600" cy="353275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401261624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Log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017352"/>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017352"/>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8" name="Footer Placeholder 7"/>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14205109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Log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4" name="Footer Placeholder 3"/>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272343733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Logo">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68195362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cSld name="Title Only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Slide Number Placeholder 13"/>
          <p:cNvSpPr>
            <a:spLocks noGrp="1"/>
          </p:cNvSpPr>
          <p:nvPr>
            <p:ph type="sldNum" sz="quarter" idx="10"/>
          </p:nvPr>
        </p:nvSpPr>
        <p:spPr/>
        <p:txBody>
          <a:bodyPr/>
          <a:lstStyle>
            <a:lvl1pPr>
              <a:defRPr/>
            </a:lvl1pPr>
          </a:lstStyle>
          <a:p>
            <a:pPr>
              <a:defRPr/>
            </a:pPr>
            <a:fld id="{6A1C4701-CCF0-445D-88C4-523A078928AA}" type="slidenum">
              <a:rPr lang="en-US"/>
              <a:pPr>
                <a:defRPr/>
              </a:pPr>
              <a:t>‹#›</a:t>
            </a:fld>
            <a:endParaRPr lang="en-US"/>
          </a:p>
        </p:txBody>
      </p:sp>
    </p:spTree>
    <p:extLst>
      <p:ext uri="{BB962C8B-B14F-4D97-AF65-F5344CB8AC3E}">
        <p14:creationId xmlns:p14="http://schemas.microsoft.com/office/powerpoint/2010/main" val="243198529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 preserve="1">
  <p:cSld name="Title, Content, No Log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Footer Placeholder 4"/>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81565305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1.xml"/><Relationship Id="rId7" Type="http://schemas.openxmlformats.org/officeDocument/2006/relationships/theme" Target="../theme/theme2.xml"/><Relationship Id="rId2" Type="http://schemas.openxmlformats.org/officeDocument/2006/relationships/slideLayout" Target="../slideLayouts/slideLayout10.xml"/><Relationship Id="rId1" Type="http://schemas.openxmlformats.org/officeDocument/2006/relationships/slideLayout" Target="../slideLayouts/slideLayout9.xml"/><Relationship Id="rId6" Type="http://schemas.openxmlformats.org/officeDocument/2006/relationships/slideLayout" Target="../slideLayouts/slideLayout14.xml"/><Relationship Id="rId5" Type="http://schemas.openxmlformats.org/officeDocument/2006/relationships/slideLayout" Target="../slideLayouts/slideLayout13.xml"/><Relationship Id="rId4" Type="http://schemas.openxmlformats.org/officeDocument/2006/relationships/slideLayout" Target="../slideLayouts/slideLayout12.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17.xml"/><Relationship Id="rId2" Type="http://schemas.openxmlformats.org/officeDocument/2006/relationships/slideLayout" Target="../slideLayouts/slideLayout16.xml"/><Relationship Id="rId1" Type="http://schemas.openxmlformats.org/officeDocument/2006/relationships/slideLayout" Target="../slideLayouts/slideLayout15.xml"/><Relationship Id="rId5" Type="http://schemas.openxmlformats.org/officeDocument/2006/relationships/image" Target="../media/image2.png"/><Relationship Id="rId4" Type="http://schemas.openxmlformats.org/officeDocument/2006/relationships/theme" Target="../theme/theme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600201"/>
            <a:ext cx="8229600" cy="3551840"/>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Rectangle 6"/>
          <p:cNvSpPr/>
          <p:nvPr userDrawn="1"/>
        </p:nvSpPr>
        <p:spPr>
          <a:xfrm flipV="1">
            <a:off x="0" y="6200653"/>
            <a:ext cx="9144000" cy="45719"/>
          </a:xfrm>
          <a:prstGeom prst="rect">
            <a:avLst/>
          </a:prstGeom>
          <a:solidFill>
            <a:srgbClr val="BA0C2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BA0C2F"/>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solidFill>
              </a:defRPr>
            </a:lvl1pPr>
          </a:lstStyle>
          <a:p>
            <a:endParaRPr lang="en-US" dirty="0"/>
          </a:p>
        </p:txBody>
      </p:sp>
      <p:pic>
        <p:nvPicPr>
          <p:cNvPr id="8" name="Picture 7"/>
          <p:cNvPicPr>
            <a:picLocks noChangeAspect="1"/>
          </p:cNvPicPr>
          <p:nvPr userDrawn="1"/>
        </p:nvPicPr>
        <p:blipFill>
          <a:blip r:embed="rId10">
            <a:extLst>
              <a:ext uri="{28A0092B-C50C-407E-A947-70E740481C1C}">
                <a14:useLocalDpi xmlns:a14="http://schemas.microsoft.com/office/drawing/2010/main" val="0"/>
              </a:ext>
            </a:extLst>
          </a:blip>
          <a:stretch>
            <a:fillRect/>
          </a:stretch>
        </p:blipFill>
        <p:spPr>
          <a:xfrm>
            <a:off x="6630847" y="5561635"/>
            <a:ext cx="2136638" cy="587624"/>
          </a:xfrm>
          <a:prstGeom prst="rect">
            <a:avLst/>
          </a:prstGeom>
        </p:spPr>
      </p:pic>
    </p:spTree>
    <p:extLst>
      <p:ext uri="{BB962C8B-B14F-4D97-AF65-F5344CB8AC3E}">
        <p14:creationId xmlns:p14="http://schemas.microsoft.com/office/powerpoint/2010/main" val="105230443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91" r:id="rId8"/>
  </p:sldLayoutIdLst>
  <p:txStyles>
    <p:titleStyle>
      <a:lvl1pPr algn="ctr" defTabSz="457200" rtl="0" eaLnBrk="1" latinLnBrk="0" hangingPunct="1">
        <a:spcBef>
          <a:spcPct val="0"/>
        </a:spcBef>
        <a:buNone/>
        <a:defRPr sz="4400" b="1" kern="1200">
          <a:solidFill>
            <a:srgbClr val="BA0C2F"/>
          </a:solidFill>
          <a:latin typeface="+mj-lt"/>
          <a:ea typeface="+mj-ea"/>
          <a:cs typeface="+mj-cs"/>
        </a:defRPr>
      </a:lvl1pPr>
    </p:titleStyle>
    <p:bodyStyle>
      <a:lvl1pPr marL="342900" indent="-342900" algn="l" defTabSz="457200" rtl="0" eaLnBrk="1" latinLnBrk="0" hangingPunct="1">
        <a:spcBef>
          <a:spcPct val="20000"/>
        </a:spcBef>
        <a:buClr>
          <a:srgbClr val="BA0C2F"/>
        </a:buClr>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Wingdings" charset="2"/>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Clr>
          <a:srgbClr val="BA0C2F"/>
        </a:buClr>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Wingdings" charset="2"/>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Clr>
          <a:srgbClr val="BA0C2F"/>
        </a:buClr>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solidFill>
              </a:defRPr>
            </a:lvl1pPr>
          </a:lstStyle>
          <a:p>
            <a:endParaRPr lang="en-US" dirty="0"/>
          </a:p>
        </p:txBody>
      </p:sp>
    </p:spTree>
    <p:extLst>
      <p:ext uri="{BB962C8B-B14F-4D97-AF65-F5344CB8AC3E}">
        <p14:creationId xmlns:p14="http://schemas.microsoft.com/office/powerpoint/2010/main" val="3169673673"/>
      </p:ext>
    </p:extLst>
  </p:cSld>
  <p:clrMap bg1="lt1" tx1="dk1" bg2="lt2" tx2="dk2" accent1="accent1" accent2="accent2" accent3="accent3" accent4="accent4" accent5="accent5" accent6="accent6" hlink="hlink" folHlink="folHlink"/>
  <p:sldLayoutIdLst>
    <p:sldLayoutId id="2147483668" r:id="rId1"/>
    <p:sldLayoutId id="2147483672" r:id="rId2"/>
    <p:sldLayoutId id="2147483673" r:id="rId3"/>
    <p:sldLayoutId id="2147483688" r:id="rId4"/>
    <p:sldLayoutId id="2147483689" r:id="rId5"/>
    <p:sldLayoutId id="2147483690" r:id="rId6"/>
  </p:sldLayoutIdLst>
  <p:txStyles>
    <p:titleStyle>
      <a:lvl1pPr algn="ctr" defTabSz="457200" rtl="0" eaLnBrk="1" latinLnBrk="0" hangingPunct="1">
        <a:spcBef>
          <a:spcPct val="0"/>
        </a:spcBef>
        <a:buNone/>
        <a:defRPr sz="4400" b="1" kern="1200">
          <a:solidFill>
            <a:srgbClr val="BA0C2F"/>
          </a:solidFill>
          <a:latin typeface="+mj-lt"/>
          <a:ea typeface="+mj-ea"/>
          <a:cs typeface="+mj-cs"/>
        </a:defRPr>
      </a:lvl1pPr>
    </p:titleStyle>
    <p:bodyStyle>
      <a:lvl1pPr marL="342900" indent="-342900" algn="l" defTabSz="457200" rtl="0" eaLnBrk="1" latinLnBrk="0" hangingPunct="1">
        <a:spcBef>
          <a:spcPct val="20000"/>
        </a:spcBef>
        <a:buClr>
          <a:srgbClr val="BA0C2F"/>
        </a:buClr>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Wingdings" charset="2"/>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Clr>
          <a:srgbClr val="BA0C2F"/>
        </a:buClr>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Wingdings" charset="2"/>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Clr>
          <a:srgbClr val="BA0C2F"/>
        </a:buClr>
        <a:buFont typeface="Arial" charset="0"/>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1211264"/>
            <a:ext cx="8229600" cy="1143000"/>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2536827"/>
            <a:ext cx="8229600" cy="975158"/>
          </a:xfrm>
          <a:prstGeom prst="rect">
            <a:avLst/>
          </a:prstGeom>
        </p:spPr>
        <p:txBody>
          <a:bodyPr vert="horz" lIns="91440" tIns="45720" rIns="91440" bIns="45720" rtlCol="0">
            <a:normAutofit/>
          </a:bodyPr>
          <a:lstStyle/>
          <a:p>
            <a:pPr lvl="0"/>
            <a:r>
              <a:rPr lang="en-US" dirty="0" smtClean="0"/>
              <a:t>Click to edit Master text styles</a:t>
            </a:r>
          </a:p>
        </p:txBody>
      </p:sp>
      <p:sp>
        <p:nvSpPr>
          <p:cNvPr id="9" name="Rectangle 8"/>
          <p:cNvSpPr/>
          <p:nvPr userDrawn="1"/>
        </p:nvSpPr>
        <p:spPr>
          <a:xfrm>
            <a:off x="0" y="4766235"/>
            <a:ext cx="9144000" cy="1509059"/>
          </a:xfrm>
          <a:prstGeom prst="rect">
            <a:avLst/>
          </a:prstGeom>
          <a:solidFill>
            <a:srgbClr val="BA0C2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0" name="Picture 9"/>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5002307" y="5019561"/>
            <a:ext cx="3635188" cy="999760"/>
          </a:xfrm>
          <a:prstGeom prst="rect">
            <a:avLst/>
          </a:prstGeom>
        </p:spPr>
      </p:pic>
    </p:spTree>
    <p:extLst>
      <p:ext uri="{BB962C8B-B14F-4D97-AF65-F5344CB8AC3E}">
        <p14:creationId xmlns:p14="http://schemas.microsoft.com/office/powerpoint/2010/main" val="1686819483"/>
      </p:ext>
    </p:extLst>
  </p:cSld>
  <p:clrMap bg1="lt1" tx1="dk1" bg2="lt2" tx2="dk2" accent1="accent1" accent2="accent2" accent3="accent3" accent4="accent4" accent5="accent5" accent6="accent6" hlink="hlink" folHlink="folHlink"/>
  <p:sldLayoutIdLst>
    <p:sldLayoutId id="2147483686" r:id="rId1"/>
    <p:sldLayoutId id="2147483685" r:id="rId2"/>
    <p:sldLayoutId id="2147483687" r:id="rId3"/>
  </p:sldLayoutIdLst>
  <p:txStyles>
    <p:titleStyle>
      <a:lvl1pPr algn="l" defTabSz="457200" rtl="0" eaLnBrk="1" latinLnBrk="0" hangingPunct="1">
        <a:spcBef>
          <a:spcPct val="0"/>
        </a:spcBef>
        <a:buNone/>
        <a:defRPr sz="4400" b="1" kern="1200">
          <a:solidFill>
            <a:srgbClr val="BA0C2F"/>
          </a:solidFill>
          <a:latin typeface="+mj-lt"/>
          <a:ea typeface="+mj-ea"/>
          <a:cs typeface="+mj-cs"/>
        </a:defRPr>
      </a:lvl1pPr>
    </p:titleStyle>
    <p:bodyStyle>
      <a:lvl1pPr marL="0" indent="0" algn="l" defTabSz="457200" rtl="0" eaLnBrk="1" latinLnBrk="0" hangingPunct="1">
        <a:spcBef>
          <a:spcPct val="20000"/>
        </a:spcBef>
        <a:buFont typeface="Arial"/>
        <a:buNone/>
        <a:defRPr sz="3200" kern="1200">
          <a:solidFill>
            <a:schemeClr val="tx1"/>
          </a:solidFill>
          <a:latin typeface="+mn-lt"/>
          <a:ea typeface="+mn-ea"/>
          <a:cs typeface="+mn-cs"/>
        </a:defRPr>
      </a:lvl1pPr>
      <a:lvl2pPr marL="457200" indent="0" algn="l" defTabSz="457200" rtl="0" eaLnBrk="1" latinLnBrk="0" hangingPunct="1">
        <a:spcBef>
          <a:spcPct val="20000"/>
        </a:spcBef>
        <a:buFont typeface="Arial"/>
        <a:buNone/>
        <a:defRPr sz="2800" kern="1200">
          <a:solidFill>
            <a:schemeClr val="tx1"/>
          </a:solidFill>
          <a:latin typeface="+mn-lt"/>
          <a:ea typeface="+mn-ea"/>
          <a:cs typeface="+mn-cs"/>
        </a:defRPr>
      </a:lvl2pPr>
      <a:lvl3pPr marL="914400" indent="0" algn="l" defTabSz="457200" rtl="0" eaLnBrk="1" latinLnBrk="0" hangingPunct="1">
        <a:spcBef>
          <a:spcPct val="20000"/>
        </a:spcBef>
        <a:buFont typeface="Arial"/>
        <a:buNone/>
        <a:defRPr sz="2400" kern="1200">
          <a:solidFill>
            <a:schemeClr val="tx1"/>
          </a:solidFill>
          <a:latin typeface="+mn-lt"/>
          <a:ea typeface="+mn-ea"/>
          <a:cs typeface="+mn-cs"/>
        </a:defRPr>
      </a:lvl3pPr>
      <a:lvl4pPr marL="1371600" indent="0" algn="l" defTabSz="457200" rtl="0" eaLnBrk="1" latinLnBrk="0" hangingPunct="1">
        <a:spcBef>
          <a:spcPct val="20000"/>
        </a:spcBef>
        <a:buFont typeface="Arial"/>
        <a:buNone/>
        <a:defRPr sz="2000" kern="1200">
          <a:solidFill>
            <a:schemeClr val="tx1"/>
          </a:solidFill>
          <a:latin typeface="+mn-lt"/>
          <a:ea typeface="+mn-ea"/>
          <a:cs typeface="+mn-cs"/>
        </a:defRPr>
      </a:lvl4pPr>
      <a:lvl5pPr marL="1828800" indent="0" algn="l" defTabSz="457200" rtl="0" eaLnBrk="1" latinLnBrk="0" hangingPunct="1">
        <a:spcBef>
          <a:spcPct val="20000"/>
        </a:spcBef>
        <a:buFont typeface="Arial"/>
        <a:buNone/>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0.xml"/><Relationship Id="rId1"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11.xml"/><Relationship Id="rId1" Type="http://schemas.openxmlformats.org/officeDocument/2006/relationships/slideLayout" Target="../slideLayouts/slideLayout13.xml"/><Relationship Id="rId6" Type="http://schemas.openxmlformats.org/officeDocument/2006/relationships/image" Target="../media/image14.png"/><Relationship Id="rId5" Type="http://schemas.openxmlformats.org/officeDocument/2006/relationships/image" Target="../media/image13.jpg"/><Relationship Id="rId4" Type="http://schemas.openxmlformats.org/officeDocument/2006/relationships/image" Target="../media/image12.jpg"/></Relationships>
</file>

<file path=ppt/slides/_rels/slide1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2.xml"/><Relationship Id="rId1" Type="http://schemas.openxmlformats.org/officeDocument/2006/relationships/slideLayout" Target="../slideLayouts/slideLayout12.xml"/><Relationship Id="rId4" Type="http://schemas.openxmlformats.org/officeDocument/2006/relationships/image" Target="../media/image15.pn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5.xml"/><Relationship Id="rId1" Type="http://schemas.openxmlformats.org/officeDocument/2006/relationships/slideLayout" Target="../slideLayouts/slideLayout9.xml"/></Relationships>
</file>

<file path=ppt/slides/_rels/slide1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6.xml"/><Relationship Id="rId1" Type="http://schemas.openxmlformats.org/officeDocument/2006/relationships/slideLayout" Target="../slideLayouts/slideLayout12.xml"/><Relationship Id="rId5" Type="http://schemas.openxmlformats.org/officeDocument/2006/relationships/image" Target="../media/image19.png"/><Relationship Id="rId4" Type="http://schemas.openxmlformats.org/officeDocument/2006/relationships/image" Target="../media/image18.png"/></Relationships>
</file>

<file path=ppt/slides/_rels/slide1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7.xml"/><Relationship Id="rId1" Type="http://schemas.openxmlformats.org/officeDocument/2006/relationships/slideLayout" Target="../slideLayouts/slideLayout9.xml"/></Relationships>
</file>

<file path=ppt/slides/_rels/slide1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8.xml"/><Relationship Id="rId1" Type="http://schemas.openxmlformats.org/officeDocument/2006/relationships/slideLayout" Target="../slideLayouts/slideLayout12.xml"/><Relationship Id="rId5" Type="http://schemas.openxmlformats.org/officeDocument/2006/relationships/image" Target="../media/image23.jpg"/><Relationship Id="rId4" Type="http://schemas.openxmlformats.org/officeDocument/2006/relationships/image" Target="../media/image22.png"/></Relationships>
</file>

<file path=ppt/slides/_rels/slide19.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notesSlide" Target="../notesSlides/notesSlide19.xml"/><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notesSlide" Target="../notesSlides/notesSlide20.xml"/><Relationship Id="rId1" Type="http://schemas.openxmlformats.org/officeDocument/2006/relationships/slideLayout" Target="../slideLayouts/slideLayout12.xml"/><Relationship Id="rId4" Type="http://schemas.openxmlformats.org/officeDocument/2006/relationships/image" Target="../media/image26.jpg"/></Relationships>
</file>

<file path=ppt/slides/_rels/slide21.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1.xml"/><Relationship Id="rId1" Type="http://schemas.openxmlformats.org/officeDocument/2006/relationships/slideLayout" Target="../slideLayouts/slideLayout11.xml"/></Relationships>
</file>

<file path=ppt/slides/_rels/slide22.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2.xml"/><Relationship Id="rId1" Type="http://schemas.openxmlformats.org/officeDocument/2006/relationships/slideLayout" Target="../slideLayouts/slideLayout12.xml"/><Relationship Id="rId4" Type="http://schemas.openxmlformats.org/officeDocument/2006/relationships/image" Target="../media/image19.png"/></Relationships>
</file>

<file path=ppt/slides/_rels/slide23.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23.xml"/><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24.xml"/><Relationship Id="rId1" Type="http://schemas.openxmlformats.org/officeDocument/2006/relationships/slideLayout" Target="../slideLayouts/slideLayout12.xml"/><Relationship Id="rId6" Type="http://schemas.openxmlformats.org/officeDocument/2006/relationships/hyperlink" Target="https://research.uga.edu/hso/policies-and-procedures/" TargetMode="External"/><Relationship Id="rId5" Type="http://schemas.openxmlformats.org/officeDocument/2006/relationships/image" Target="../media/image32.jpeg"/><Relationship Id="rId4" Type="http://schemas.openxmlformats.org/officeDocument/2006/relationships/image" Target="../media/image31.jpeg"/></Relationships>
</file>

<file path=ppt/slides/_rels/slide25.xml.rels><?xml version="1.0" encoding="UTF-8" standalone="yes"?>
<Relationships xmlns="http://schemas.openxmlformats.org/package/2006/relationships"><Relationship Id="rId3" Type="http://schemas.openxmlformats.org/officeDocument/2006/relationships/image" Target="../media/image33.jpg"/><Relationship Id="rId2" Type="http://schemas.openxmlformats.org/officeDocument/2006/relationships/notesSlide" Target="../notesSlides/notesSlide25.xml"/><Relationship Id="rId1" Type="http://schemas.openxmlformats.org/officeDocument/2006/relationships/slideLayout" Target="../slideLayouts/slideLayout9.xml"/></Relationships>
</file>

<file path=ppt/slides/_rels/slide26.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notesSlide" Target="../notesSlides/notesSlide26.xml"/><Relationship Id="rId1" Type="http://schemas.openxmlformats.org/officeDocument/2006/relationships/slideLayout" Target="../slideLayouts/slideLayout9.xml"/><Relationship Id="rId4" Type="http://schemas.openxmlformats.org/officeDocument/2006/relationships/image" Target="../media/image35.jpg"/></Relationships>
</file>

<file path=ppt/slides/_rels/slide27.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notesSlide" Target="../notesSlides/notesSlide27.xml"/><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9.xml"/></Relationships>
</file>

<file path=ppt/slides/_rels/slide29.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notesSlide" Target="../notesSlides/notesSlide29.xml"/><Relationship Id="rId1" Type="http://schemas.openxmlformats.org/officeDocument/2006/relationships/slideLayout" Target="../slideLayouts/slideLayout12.xml"/><Relationship Id="rId4" Type="http://schemas.openxmlformats.org/officeDocument/2006/relationships/image" Target="../media/image38.jpeg"/></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10.xml"/></Relationships>
</file>

<file path=ppt/slides/_rels/slide30.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30.xml"/><Relationship Id="rId1" Type="http://schemas.openxmlformats.org/officeDocument/2006/relationships/slideLayout" Target="../slideLayouts/slideLayout9.xml"/><Relationship Id="rId5" Type="http://schemas.openxmlformats.org/officeDocument/2006/relationships/image" Target="../media/image41.png"/><Relationship Id="rId4" Type="http://schemas.openxmlformats.org/officeDocument/2006/relationships/image" Target="../media/image40.png"/></Relationships>
</file>

<file path=ppt/slides/_rels/slide31.xml.rels><?xml version="1.0" encoding="UTF-8" standalone="yes"?>
<Relationships xmlns="http://schemas.openxmlformats.org/package/2006/relationships"><Relationship Id="rId3" Type="http://schemas.openxmlformats.org/officeDocument/2006/relationships/image" Target="../media/image42.jpg"/><Relationship Id="rId2" Type="http://schemas.openxmlformats.org/officeDocument/2006/relationships/notesSlide" Target="../notesSlides/notesSlide31.xml"/><Relationship Id="rId1" Type="http://schemas.openxmlformats.org/officeDocument/2006/relationships/slideLayout" Target="../slideLayouts/slideLayout9.xml"/><Relationship Id="rId4" Type="http://schemas.openxmlformats.org/officeDocument/2006/relationships/image" Target="../media/image43.png"/></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9.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13.xml"/></Relationships>
</file>

<file path=ppt/slides/_rels/slide34.xml.rels><?xml version="1.0" encoding="UTF-8" standalone="yes"?>
<Relationships xmlns="http://schemas.openxmlformats.org/package/2006/relationships"><Relationship Id="rId3" Type="http://schemas.openxmlformats.org/officeDocument/2006/relationships/image" Target="../media/image44.jpg"/><Relationship Id="rId2" Type="http://schemas.openxmlformats.org/officeDocument/2006/relationships/notesSlide" Target="../notesSlides/notesSlide34.xml"/><Relationship Id="rId1" Type="http://schemas.openxmlformats.org/officeDocument/2006/relationships/slideLayout" Target="../slideLayouts/slideLayout9.xml"/></Relationships>
</file>

<file path=ppt/slides/_rels/slide35.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35.xml"/><Relationship Id="rId1" Type="http://schemas.openxmlformats.org/officeDocument/2006/relationships/slideLayout" Target="../slideLayouts/slideLayout7.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36.xml.rels><?xml version="1.0" encoding="UTF-8" standalone="yes"?>
<Relationships xmlns="http://schemas.openxmlformats.org/package/2006/relationships"><Relationship Id="rId3" Type="http://schemas.openxmlformats.org/officeDocument/2006/relationships/hyperlink" Target="http://www.google.com/url?sa=i&amp;rct=j&amp;q=&amp;esrc=s&amp;frm=1&amp;source=images&amp;cd=&amp;cad=rja&amp;uact=8&amp;ved=0CAcQjRxqFQoTCIioqfGKrsgCFQUYPgodh5gG-A&amp;url=http://www.canadianunderwriter.ca/news/organizations-must-address-incentive-compensation-as-part-of-risk-mitigation/1002530785/&amp;bvm=bv.104317490,d.cWw&amp;psig=AFQjCNEVn1TwUGOY09IJmM9T6WKnq_44_w&amp;ust=1444229118298874" TargetMode="External"/><Relationship Id="rId2" Type="http://schemas.openxmlformats.org/officeDocument/2006/relationships/notesSlide" Target="../notesSlides/notesSlide36.xml"/><Relationship Id="rId1" Type="http://schemas.openxmlformats.org/officeDocument/2006/relationships/slideLayout" Target="../slideLayouts/slideLayout8.xml"/><Relationship Id="rId4" Type="http://schemas.openxmlformats.org/officeDocument/2006/relationships/image" Target="../media/image45.jpeg"/></Relationships>
</file>

<file path=ppt/slides/_rels/slide37.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37.xml"/><Relationship Id="rId1" Type="http://schemas.openxmlformats.org/officeDocument/2006/relationships/slideLayout" Target="../slideLayouts/slideLayout11.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40.xml.rels><?xml version="1.0" encoding="UTF-8" standalone="yes"?>
<Relationships xmlns="http://schemas.openxmlformats.org/package/2006/relationships"><Relationship Id="rId3" Type="http://schemas.openxmlformats.org/officeDocument/2006/relationships/image" Target="../media/image47.jpg"/><Relationship Id="rId2" Type="http://schemas.openxmlformats.org/officeDocument/2006/relationships/notesSlide" Target="../notesSlides/notesSlide40.xml"/><Relationship Id="rId1" Type="http://schemas.openxmlformats.org/officeDocument/2006/relationships/slideLayout" Target="../slideLayouts/slideLayout12.xml"/></Relationships>
</file>

<file path=ppt/slides/_rels/slide41.xml.rels><?xml version="1.0" encoding="UTF-8" standalone="yes"?>
<Relationships xmlns="http://schemas.openxmlformats.org/package/2006/relationships"><Relationship Id="rId3" Type="http://schemas.openxmlformats.org/officeDocument/2006/relationships/hyperlink" Target="https://irb.ovpr.uga.edu/" TargetMode="External"/><Relationship Id="rId2" Type="http://schemas.openxmlformats.org/officeDocument/2006/relationships/notesSlide" Target="../notesSlides/notesSlide41.xml"/><Relationship Id="rId1" Type="http://schemas.openxmlformats.org/officeDocument/2006/relationships/slideLayout" Target="../slideLayouts/slideLayout13.xml"/><Relationship Id="rId5" Type="http://schemas.openxmlformats.org/officeDocument/2006/relationships/image" Target="../media/image48.jpeg"/><Relationship Id="rId4" Type="http://schemas.openxmlformats.org/officeDocument/2006/relationships/hyperlink" Target="http://www.google.com/url?sa=i&amp;rct=j&amp;q=&amp;esrc=s&amp;frm=1&amp;source=images&amp;cd=&amp;cad=rja&amp;uact=8&amp;ved=0CAcQjRw&amp;url=http://brainconnection.brainhq.com/library/&amp;ei=RsuBVZfMFJPtgwSE_YCIDA&amp;psig=AFQjCNFJkLbMa0tssF7dofrmCRqmLd-MCg&amp;ust=1434655932317993" TargetMode="Externa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9.xml"/></Relationships>
</file>

<file path=ppt/slides/_rels/slide43.xml.rels><?xml version="1.0" encoding="UTF-8" standalone="yes"?>
<Relationships xmlns="http://schemas.openxmlformats.org/package/2006/relationships"><Relationship Id="rId3" Type="http://schemas.openxmlformats.org/officeDocument/2006/relationships/hyperlink" Target="http://www.google.com/url?sa=i&amp;rct=j&amp;q=&amp;esrc=s&amp;frm=1&amp;source=images&amp;cd=&amp;cad=rja&amp;docid=9oIsiFbY8f98LM&amp;tbnid=3Ao0KdSMZbpYFM:&amp;ved=0CAUQjRw&amp;url=http://www.itpro.co.uk/asset-management/19929/hr-policies-need-cover-software-compliance-warns-fast&amp;ei=n6d6UpqPE4HfkQf83oDwDA&amp;bvm=bv.55980276,d.eW0&amp;psig=AFQjCNF6wocfm2bbR5zwITiwSo1DrvT_DA&amp;ust=1383856370570620" TargetMode="External"/><Relationship Id="rId2" Type="http://schemas.openxmlformats.org/officeDocument/2006/relationships/notesSlide" Target="../notesSlides/notesSlide43.xml"/><Relationship Id="rId1" Type="http://schemas.openxmlformats.org/officeDocument/2006/relationships/slideLayout" Target="../slideLayouts/slideLayout12.xml"/><Relationship Id="rId4" Type="http://schemas.openxmlformats.org/officeDocument/2006/relationships/image" Target="../media/image49.jpeg"/></Relationships>
</file>

<file path=ppt/slides/_rels/slide44.xml.rels><?xml version="1.0" encoding="UTF-8" standalone="yes"?>
<Relationships xmlns="http://schemas.openxmlformats.org/package/2006/relationships"><Relationship Id="rId3" Type="http://schemas.openxmlformats.org/officeDocument/2006/relationships/image" Target="../media/image50.jpg"/><Relationship Id="rId2" Type="http://schemas.openxmlformats.org/officeDocument/2006/relationships/notesSlide" Target="../notesSlides/notesSlide44.xml"/><Relationship Id="rId1" Type="http://schemas.openxmlformats.org/officeDocument/2006/relationships/slideLayout" Target="../slideLayouts/slideLayout10.xml"/></Relationships>
</file>

<file path=ppt/slides/_rels/slide45.xml.rels><?xml version="1.0" encoding="UTF-8" standalone="yes"?>
<Relationships xmlns="http://schemas.openxmlformats.org/package/2006/relationships"><Relationship Id="rId3" Type="http://schemas.openxmlformats.org/officeDocument/2006/relationships/image" Target="../media/image51.jpg"/><Relationship Id="rId2" Type="http://schemas.openxmlformats.org/officeDocument/2006/relationships/notesSlide" Target="../notesSlides/notesSlide45.xml"/><Relationship Id="rId1" Type="http://schemas.openxmlformats.org/officeDocument/2006/relationships/slideLayout" Target="../slideLayouts/slideLayout9.xml"/><Relationship Id="rId4" Type="http://schemas.openxmlformats.org/officeDocument/2006/relationships/image" Target="../media/image52.jpg"/></Relationships>
</file>

<file path=ppt/slides/_rels/slide46.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46.xml"/><Relationship Id="rId1" Type="http://schemas.openxmlformats.org/officeDocument/2006/relationships/slideLayout" Target="../slideLayouts/slideLayout10.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notesSlide" Target="../notesSlides/notesSlide47.xml"/><Relationship Id="rId1" Type="http://schemas.openxmlformats.org/officeDocument/2006/relationships/slideLayout" Target="../slideLayouts/slideLayout10.xml"/><Relationship Id="rId4" Type="http://schemas.microsoft.com/office/2007/relationships/hdphoto" Target="../media/hdphoto1.wdp"/></Relationships>
</file>

<file path=ppt/slides/_rels/slide48.xml.rels><?xml version="1.0" encoding="UTF-8" standalone="yes"?>
<Relationships xmlns="http://schemas.openxmlformats.org/package/2006/relationships"><Relationship Id="rId3" Type="http://schemas.openxmlformats.org/officeDocument/2006/relationships/hyperlink" Target="mailto:irb@uga.edu" TargetMode="External"/><Relationship Id="rId2" Type="http://schemas.openxmlformats.org/officeDocument/2006/relationships/notesSlide" Target="../notesSlides/notesSlide48.xml"/><Relationship Id="rId1" Type="http://schemas.openxmlformats.org/officeDocument/2006/relationships/slideLayout" Target="../slideLayouts/slideLayout7.xml"/><Relationship Id="rId6" Type="http://schemas.openxmlformats.org/officeDocument/2006/relationships/hyperlink" Target="mailto:kfowler@uga.edu" TargetMode="External"/><Relationship Id="rId5" Type="http://schemas.openxmlformats.org/officeDocument/2006/relationships/hyperlink" Target="https://twitter.com/ugahso" TargetMode="External"/><Relationship Id="rId4" Type="http://schemas.openxmlformats.org/officeDocument/2006/relationships/hyperlink" Target="https://www.facebook.com/UGAHSO/" TargetMode="Externa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5.xml"/><Relationship Id="rId1" Type="http://schemas.openxmlformats.org/officeDocument/2006/relationships/slideLayout" Target="../slideLayouts/slideLayout13.xml"/><Relationship Id="rId5" Type="http://schemas.openxmlformats.org/officeDocument/2006/relationships/image" Target="../media/image7.jpg"/><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1.xm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9.xml"/><Relationship Id="rId1" Type="http://schemas.openxmlformats.org/officeDocument/2006/relationships/slideLayout" Target="../slideLayouts/slideLayout12.xml"/><Relationship Id="rId4"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721428"/>
            <a:ext cx="7772400" cy="1894115"/>
          </a:xfrm>
        </p:spPr>
        <p:txBody>
          <a:bodyPr/>
          <a:lstStyle/>
          <a:p>
            <a:pPr algn="l"/>
            <a:r>
              <a:rPr lang="en-US" dirty="0" smtClean="0"/>
              <a:t>IRB Review of Community-Based Participatory Research</a:t>
            </a:r>
            <a:endParaRPr lang="en-US" dirty="0"/>
          </a:p>
        </p:txBody>
      </p:sp>
    </p:spTree>
    <p:extLst>
      <p:ext uri="{BB962C8B-B14F-4D97-AF65-F5344CB8AC3E}">
        <p14:creationId xmlns:p14="http://schemas.microsoft.com/office/powerpoint/2010/main" val="413206712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Rectangle 3"/>
          <p:cNvSpPr>
            <a:spLocks noGrp="1" noChangeArrowheads="1"/>
          </p:cNvSpPr>
          <p:nvPr>
            <p:ph type="title"/>
          </p:nvPr>
        </p:nvSpPr>
        <p:spPr/>
        <p:txBody>
          <a:bodyPr/>
          <a:lstStyle/>
          <a:p>
            <a:pPr eaLnBrk="1" fontAlgn="auto" hangingPunct="1">
              <a:spcAft>
                <a:spcPts val="0"/>
              </a:spcAft>
              <a:defRPr/>
            </a:pPr>
            <a:r>
              <a:rPr lang="en-US" altLang="en-US" sz="3600" dirty="0" smtClean="0"/>
              <a:t>Research</a:t>
            </a:r>
          </a:p>
        </p:txBody>
      </p:sp>
      <p:pic>
        <p:nvPicPr>
          <p:cNvPr id="48131"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a:xfrm>
            <a:off x="452438" y="1833563"/>
            <a:ext cx="3810000" cy="2720975"/>
          </a:xfr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TextBox 2"/>
          <p:cNvSpPr txBox="1"/>
          <p:nvPr/>
        </p:nvSpPr>
        <p:spPr>
          <a:xfrm>
            <a:off x="4668520" y="2222500"/>
            <a:ext cx="3916362" cy="2246769"/>
          </a:xfrm>
          <a:prstGeom prst="rect">
            <a:avLst/>
          </a:prstGeom>
          <a:noFill/>
        </p:spPr>
        <p:txBody>
          <a:bodyPr wrap="square">
            <a:spAutoFit/>
          </a:bodyPr>
          <a:lstStyle/>
          <a:p>
            <a:pPr>
              <a:defRPr/>
            </a:pPr>
            <a:r>
              <a:rPr lang="en-US" sz="2800" dirty="0">
                <a:latin typeface="+mn-lt"/>
              </a:rPr>
              <a:t>Research </a:t>
            </a:r>
            <a:r>
              <a:rPr lang="en-US" sz="2800" dirty="0" smtClean="0">
                <a:latin typeface="+mn-lt"/>
              </a:rPr>
              <a:t>is…</a:t>
            </a:r>
          </a:p>
          <a:p>
            <a:pPr>
              <a:defRPr/>
            </a:pPr>
            <a:r>
              <a:rPr lang="en-US" sz="2800" dirty="0" smtClean="0">
                <a:latin typeface="+mn-lt"/>
              </a:rPr>
              <a:t>a </a:t>
            </a:r>
            <a:r>
              <a:rPr lang="en-US" sz="2800" dirty="0">
                <a:latin typeface="+mn-lt"/>
              </a:rPr>
              <a:t>systematic investigation designed to develop or contribute to generalizable knowledge. </a:t>
            </a:r>
          </a:p>
        </p:txBody>
      </p:sp>
      <p:cxnSp>
        <p:nvCxnSpPr>
          <p:cNvPr id="6" name="Straight Connector 5"/>
          <p:cNvCxnSpPr/>
          <p:nvPr/>
        </p:nvCxnSpPr>
        <p:spPr>
          <a:xfrm>
            <a:off x="4812632" y="4469269"/>
            <a:ext cx="3501189" cy="0"/>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6463340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Generalizable Knowledge</a:t>
            </a:r>
            <a:endParaRPr lang="en-US" dirty="0"/>
          </a:p>
        </p:txBody>
      </p:sp>
      <p:sp>
        <p:nvSpPr>
          <p:cNvPr id="3" name="Slide Number Placeholder 2"/>
          <p:cNvSpPr>
            <a:spLocks noGrp="1"/>
          </p:cNvSpPr>
          <p:nvPr>
            <p:ph type="sldNum" sz="quarter" idx="11"/>
          </p:nvPr>
        </p:nvSpPr>
        <p:spPr/>
        <p:txBody>
          <a:bodyPr/>
          <a:lstStyle/>
          <a:p>
            <a:fld id="{B1CB1FA8-4E22-0D4A-9BB9-7654826DCCAF}" type="slidenum">
              <a:rPr lang="en-US" smtClean="0"/>
              <a:pPr/>
              <a:t>11</a:t>
            </a:fld>
            <a:endParaRPr lang="en-US" dirty="0"/>
          </a:p>
        </p:txBody>
      </p:sp>
      <p:sp>
        <p:nvSpPr>
          <p:cNvPr id="4" name="Content Placeholder 3"/>
          <p:cNvSpPr>
            <a:spLocks noGrp="1"/>
          </p:cNvSpPr>
          <p:nvPr>
            <p:ph idx="1"/>
          </p:nvPr>
        </p:nvSpPr>
        <p:spPr>
          <a:xfrm>
            <a:off x="685800" y="1244601"/>
            <a:ext cx="7772400" cy="1061719"/>
          </a:xfrm>
        </p:spPr>
        <p:txBody>
          <a:bodyPr>
            <a:normAutofit lnSpcReduction="10000"/>
          </a:bodyPr>
          <a:lstStyle/>
          <a:p>
            <a:pPr marL="0" indent="0">
              <a:buNone/>
            </a:pPr>
            <a:r>
              <a:rPr lang="en-US" b="1" i="1" dirty="0"/>
              <a:t>d</a:t>
            </a:r>
            <a:r>
              <a:rPr lang="en-US" b="1" i="1" dirty="0" smtClean="0"/>
              <a:t>ef. </a:t>
            </a:r>
            <a:r>
              <a:rPr lang="en-US" i="1" dirty="0" smtClean="0"/>
              <a:t>– information or themes that can be transferred to other situations</a:t>
            </a:r>
          </a:p>
          <a:p>
            <a:pPr marL="0" indent="0">
              <a:buNone/>
            </a:pPr>
            <a:endParaRPr lang="en-US" dirty="0"/>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44195" y="2396255"/>
            <a:ext cx="1936344" cy="2480545"/>
          </a:xfrm>
          <a:prstGeom prst="rect">
            <a:avLst/>
          </a:prstGeom>
          <a:ln>
            <a:noFill/>
          </a:ln>
          <a:effectLst>
            <a:outerShdw blurRad="292100" dist="139700" dir="2700000" algn="tl" rotWithShape="0">
              <a:srgbClr val="333333">
                <a:alpha val="65000"/>
              </a:srgbClr>
            </a:outerShdw>
          </a:effectLst>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736850" y="2396255"/>
            <a:ext cx="2263531" cy="2535155"/>
          </a:xfrm>
          <a:prstGeom prst="rect">
            <a:avLst/>
          </a:prstGeom>
          <a:ln>
            <a:noFill/>
          </a:ln>
          <a:effectLst>
            <a:outerShdw blurRad="292100" dist="139700" dir="2700000" algn="tl" rotWithShape="0">
              <a:srgbClr val="333333">
                <a:alpha val="65000"/>
              </a:srgbClr>
            </a:outerShdw>
          </a:effectLst>
        </p:spPr>
      </p:pic>
      <p:pic>
        <p:nvPicPr>
          <p:cNvPr id="7" name="Picture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735320" y="2396255"/>
            <a:ext cx="2247053" cy="1685290"/>
          </a:xfrm>
          <a:prstGeom prst="rect">
            <a:avLst/>
          </a:prstGeom>
          <a:ln>
            <a:noFill/>
          </a:ln>
          <a:effectLst>
            <a:outerShdw blurRad="292100" dist="139700" dir="2700000" algn="tl" rotWithShape="0">
              <a:srgbClr val="333333">
                <a:alpha val="65000"/>
              </a:srgbClr>
            </a:outerShdw>
          </a:effectLst>
        </p:spPr>
      </p:pic>
      <p:pic>
        <p:nvPicPr>
          <p:cNvPr id="8" name="Picture 7"/>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124449" y="4369509"/>
            <a:ext cx="3793914" cy="1365809"/>
          </a:xfrm>
          <a:prstGeom prst="rect">
            <a:avLst/>
          </a:prstGeom>
          <a:ln>
            <a:noFill/>
          </a:ln>
          <a:effectLst>
            <a:outerShdw blurRad="292100" dist="139700" dir="2700000" algn="tl" rotWithShape="0">
              <a:srgbClr val="333333">
                <a:alpha val="65000"/>
              </a:srgbClr>
            </a:outerShdw>
          </a:effectLst>
        </p:spPr>
      </p:pic>
      <p:sp>
        <p:nvSpPr>
          <p:cNvPr id="9" name="TextBox 8"/>
          <p:cNvSpPr txBox="1"/>
          <p:nvPr/>
        </p:nvSpPr>
        <p:spPr>
          <a:xfrm>
            <a:off x="5984240" y="1808480"/>
            <a:ext cx="1402080" cy="4708981"/>
          </a:xfrm>
          <a:prstGeom prst="rect">
            <a:avLst/>
          </a:prstGeom>
          <a:noFill/>
        </p:spPr>
        <p:txBody>
          <a:bodyPr wrap="square" rtlCol="0">
            <a:spAutoFit/>
          </a:bodyPr>
          <a:lstStyle/>
          <a:p>
            <a:r>
              <a:rPr lang="en-US" sz="30000" b="1" dirty="0" smtClean="0">
                <a:solidFill>
                  <a:srgbClr val="FF0000"/>
                </a:solidFill>
              </a:rPr>
              <a:t>X</a:t>
            </a:r>
            <a:endParaRPr lang="en-US" sz="30000" b="1" dirty="0">
              <a:solidFill>
                <a:srgbClr val="FF0000"/>
              </a:solidFill>
            </a:endParaRPr>
          </a:p>
        </p:txBody>
      </p:sp>
      <p:sp>
        <p:nvSpPr>
          <p:cNvPr id="10" name="TextBox 9"/>
          <p:cNvSpPr txBox="1"/>
          <p:nvPr/>
        </p:nvSpPr>
        <p:spPr>
          <a:xfrm>
            <a:off x="544195" y="5052413"/>
            <a:ext cx="1936344" cy="646331"/>
          </a:xfrm>
          <a:prstGeom prst="rect">
            <a:avLst/>
          </a:prstGeom>
          <a:noFill/>
        </p:spPr>
        <p:txBody>
          <a:bodyPr wrap="square" rtlCol="0">
            <a:spAutoFit/>
          </a:bodyPr>
          <a:lstStyle/>
          <a:p>
            <a:pPr algn="ctr"/>
            <a:r>
              <a:rPr lang="en-US" b="1" dirty="0" smtClean="0"/>
              <a:t>Add to our body of knowledge</a:t>
            </a:r>
            <a:endParaRPr lang="en-US" b="1" dirty="0"/>
          </a:p>
        </p:txBody>
      </p:sp>
      <p:sp>
        <p:nvSpPr>
          <p:cNvPr id="11" name="TextBox 10"/>
          <p:cNvSpPr txBox="1"/>
          <p:nvPr/>
        </p:nvSpPr>
        <p:spPr>
          <a:xfrm>
            <a:off x="2747010" y="5059680"/>
            <a:ext cx="2263531" cy="923330"/>
          </a:xfrm>
          <a:prstGeom prst="rect">
            <a:avLst/>
          </a:prstGeom>
          <a:noFill/>
        </p:spPr>
        <p:txBody>
          <a:bodyPr wrap="square" rtlCol="0">
            <a:spAutoFit/>
          </a:bodyPr>
          <a:lstStyle/>
          <a:p>
            <a:pPr algn="ctr"/>
            <a:r>
              <a:rPr lang="en-US" b="1" dirty="0" smtClean="0"/>
              <a:t>Useful to people outside of the research group</a:t>
            </a:r>
            <a:endParaRPr lang="en-US" b="1" dirty="0"/>
          </a:p>
        </p:txBody>
      </p:sp>
    </p:spTree>
    <p:extLst>
      <p:ext uri="{BB962C8B-B14F-4D97-AF65-F5344CB8AC3E}">
        <p14:creationId xmlns:p14="http://schemas.microsoft.com/office/powerpoint/2010/main" val="30261626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wipe(left)">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p:cTn id="12" dur="500" fill="hold"/>
                                        <p:tgtEl>
                                          <p:spTgt spid="5"/>
                                        </p:tgtEl>
                                        <p:attrNameLst>
                                          <p:attrName>ppt_w</p:attrName>
                                        </p:attrNameLst>
                                      </p:cBhvr>
                                      <p:tavLst>
                                        <p:tav tm="0">
                                          <p:val>
                                            <p:fltVal val="0"/>
                                          </p:val>
                                        </p:tav>
                                        <p:tav tm="100000">
                                          <p:val>
                                            <p:strVal val="#ppt_w"/>
                                          </p:val>
                                        </p:tav>
                                      </p:tavLst>
                                    </p:anim>
                                    <p:anim calcmode="lin" valueType="num">
                                      <p:cBhvr>
                                        <p:cTn id="13" dur="500" fill="hold"/>
                                        <p:tgtEl>
                                          <p:spTgt spid="5"/>
                                        </p:tgtEl>
                                        <p:attrNameLst>
                                          <p:attrName>ppt_h</p:attrName>
                                        </p:attrNameLst>
                                      </p:cBhvr>
                                      <p:tavLst>
                                        <p:tav tm="0">
                                          <p:val>
                                            <p:fltVal val="0"/>
                                          </p:val>
                                        </p:tav>
                                        <p:tav tm="100000">
                                          <p:val>
                                            <p:strVal val="#ppt_h"/>
                                          </p:val>
                                        </p:tav>
                                      </p:tavLst>
                                    </p:anim>
                                    <p:animEffect transition="in" filter="fade">
                                      <p:cBhvr>
                                        <p:cTn id="14" dur="500"/>
                                        <p:tgtEl>
                                          <p:spTgt spid="5"/>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10"/>
                                        </p:tgtEl>
                                        <p:attrNameLst>
                                          <p:attrName>style.visibility</p:attrName>
                                        </p:attrNameLst>
                                      </p:cBhvr>
                                      <p:to>
                                        <p:strVal val="visible"/>
                                      </p:to>
                                    </p:set>
                                    <p:anim calcmode="lin" valueType="num">
                                      <p:cBhvr>
                                        <p:cTn id="17" dur="500" fill="hold"/>
                                        <p:tgtEl>
                                          <p:spTgt spid="10"/>
                                        </p:tgtEl>
                                        <p:attrNameLst>
                                          <p:attrName>ppt_w</p:attrName>
                                        </p:attrNameLst>
                                      </p:cBhvr>
                                      <p:tavLst>
                                        <p:tav tm="0">
                                          <p:val>
                                            <p:fltVal val="0"/>
                                          </p:val>
                                        </p:tav>
                                        <p:tav tm="100000">
                                          <p:val>
                                            <p:strVal val="#ppt_w"/>
                                          </p:val>
                                        </p:tav>
                                      </p:tavLst>
                                    </p:anim>
                                    <p:anim calcmode="lin" valueType="num">
                                      <p:cBhvr>
                                        <p:cTn id="18" dur="500" fill="hold"/>
                                        <p:tgtEl>
                                          <p:spTgt spid="10"/>
                                        </p:tgtEl>
                                        <p:attrNameLst>
                                          <p:attrName>ppt_h</p:attrName>
                                        </p:attrNameLst>
                                      </p:cBhvr>
                                      <p:tavLst>
                                        <p:tav tm="0">
                                          <p:val>
                                            <p:fltVal val="0"/>
                                          </p:val>
                                        </p:tav>
                                        <p:tav tm="100000">
                                          <p:val>
                                            <p:strVal val="#ppt_h"/>
                                          </p:val>
                                        </p:tav>
                                      </p:tavLst>
                                    </p:anim>
                                    <p:animEffect transition="in" filter="fade">
                                      <p:cBhvr>
                                        <p:cTn id="19" dur="500"/>
                                        <p:tgtEl>
                                          <p:spTgt spid="10"/>
                                        </p:tgtEl>
                                      </p:cBhvr>
                                    </p:animEffect>
                                  </p:childTnLst>
                                </p:cTn>
                              </p:par>
                            </p:childTnLst>
                          </p:cTn>
                        </p:par>
                      </p:childTnLst>
                    </p:cTn>
                  </p:par>
                  <p:par>
                    <p:cTn id="20" fill="hold">
                      <p:stCondLst>
                        <p:cond delay="indefinite"/>
                      </p:stCondLst>
                      <p:childTnLst>
                        <p:par>
                          <p:cTn id="21" fill="hold">
                            <p:stCondLst>
                              <p:cond delay="0"/>
                            </p:stCondLst>
                            <p:childTnLst>
                              <p:par>
                                <p:cTn id="22" presetID="53" presetClass="entr" presetSubtype="16" fill="hold" nodeType="clickEffect">
                                  <p:stCondLst>
                                    <p:cond delay="0"/>
                                  </p:stCondLst>
                                  <p:childTnLst>
                                    <p:set>
                                      <p:cBhvr>
                                        <p:cTn id="23" dur="1" fill="hold">
                                          <p:stCondLst>
                                            <p:cond delay="0"/>
                                          </p:stCondLst>
                                        </p:cTn>
                                        <p:tgtEl>
                                          <p:spTgt spid="6"/>
                                        </p:tgtEl>
                                        <p:attrNameLst>
                                          <p:attrName>style.visibility</p:attrName>
                                        </p:attrNameLst>
                                      </p:cBhvr>
                                      <p:to>
                                        <p:strVal val="visible"/>
                                      </p:to>
                                    </p:set>
                                    <p:anim calcmode="lin" valueType="num">
                                      <p:cBhvr>
                                        <p:cTn id="24" dur="500" fill="hold"/>
                                        <p:tgtEl>
                                          <p:spTgt spid="6"/>
                                        </p:tgtEl>
                                        <p:attrNameLst>
                                          <p:attrName>ppt_w</p:attrName>
                                        </p:attrNameLst>
                                      </p:cBhvr>
                                      <p:tavLst>
                                        <p:tav tm="0">
                                          <p:val>
                                            <p:fltVal val="0"/>
                                          </p:val>
                                        </p:tav>
                                        <p:tav tm="100000">
                                          <p:val>
                                            <p:strVal val="#ppt_w"/>
                                          </p:val>
                                        </p:tav>
                                      </p:tavLst>
                                    </p:anim>
                                    <p:anim calcmode="lin" valueType="num">
                                      <p:cBhvr>
                                        <p:cTn id="25" dur="500" fill="hold"/>
                                        <p:tgtEl>
                                          <p:spTgt spid="6"/>
                                        </p:tgtEl>
                                        <p:attrNameLst>
                                          <p:attrName>ppt_h</p:attrName>
                                        </p:attrNameLst>
                                      </p:cBhvr>
                                      <p:tavLst>
                                        <p:tav tm="0">
                                          <p:val>
                                            <p:fltVal val="0"/>
                                          </p:val>
                                        </p:tav>
                                        <p:tav tm="100000">
                                          <p:val>
                                            <p:strVal val="#ppt_h"/>
                                          </p:val>
                                        </p:tav>
                                      </p:tavLst>
                                    </p:anim>
                                    <p:animEffect transition="in" filter="fade">
                                      <p:cBhvr>
                                        <p:cTn id="26" dur="500"/>
                                        <p:tgtEl>
                                          <p:spTgt spid="6"/>
                                        </p:tgtEl>
                                      </p:cBhvr>
                                    </p:animEffect>
                                  </p:childTnLst>
                                </p:cTn>
                              </p:par>
                              <p:par>
                                <p:cTn id="27" presetID="53" presetClass="entr" presetSubtype="16" fill="hold" grpId="0" nodeType="withEffect">
                                  <p:stCondLst>
                                    <p:cond delay="0"/>
                                  </p:stCondLst>
                                  <p:childTnLst>
                                    <p:set>
                                      <p:cBhvr>
                                        <p:cTn id="28" dur="1" fill="hold">
                                          <p:stCondLst>
                                            <p:cond delay="0"/>
                                          </p:stCondLst>
                                        </p:cTn>
                                        <p:tgtEl>
                                          <p:spTgt spid="11"/>
                                        </p:tgtEl>
                                        <p:attrNameLst>
                                          <p:attrName>style.visibility</p:attrName>
                                        </p:attrNameLst>
                                      </p:cBhvr>
                                      <p:to>
                                        <p:strVal val="visible"/>
                                      </p:to>
                                    </p:set>
                                    <p:anim calcmode="lin" valueType="num">
                                      <p:cBhvr>
                                        <p:cTn id="29" dur="500" fill="hold"/>
                                        <p:tgtEl>
                                          <p:spTgt spid="11"/>
                                        </p:tgtEl>
                                        <p:attrNameLst>
                                          <p:attrName>ppt_w</p:attrName>
                                        </p:attrNameLst>
                                      </p:cBhvr>
                                      <p:tavLst>
                                        <p:tav tm="0">
                                          <p:val>
                                            <p:fltVal val="0"/>
                                          </p:val>
                                        </p:tav>
                                        <p:tav tm="100000">
                                          <p:val>
                                            <p:strVal val="#ppt_w"/>
                                          </p:val>
                                        </p:tav>
                                      </p:tavLst>
                                    </p:anim>
                                    <p:anim calcmode="lin" valueType="num">
                                      <p:cBhvr>
                                        <p:cTn id="30" dur="500" fill="hold"/>
                                        <p:tgtEl>
                                          <p:spTgt spid="11"/>
                                        </p:tgtEl>
                                        <p:attrNameLst>
                                          <p:attrName>ppt_h</p:attrName>
                                        </p:attrNameLst>
                                      </p:cBhvr>
                                      <p:tavLst>
                                        <p:tav tm="0">
                                          <p:val>
                                            <p:fltVal val="0"/>
                                          </p:val>
                                        </p:tav>
                                        <p:tav tm="100000">
                                          <p:val>
                                            <p:strVal val="#ppt_h"/>
                                          </p:val>
                                        </p:tav>
                                      </p:tavLst>
                                    </p:anim>
                                    <p:animEffect transition="in" filter="fade">
                                      <p:cBhvr>
                                        <p:cTn id="31" dur="500"/>
                                        <p:tgtEl>
                                          <p:spTgt spid="11"/>
                                        </p:tgtEl>
                                      </p:cBhvr>
                                    </p:animEffect>
                                  </p:childTnLst>
                                </p:cTn>
                              </p:par>
                            </p:childTnLst>
                          </p:cTn>
                        </p:par>
                      </p:childTnLst>
                    </p:cTn>
                  </p:par>
                  <p:par>
                    <p:cTn id="32" fill="hold">
                      <p:stCondLst>
                        <p:cond delay="indefinite"/>
                      </p:stCondLst>
                      <p:childTnLst>
                        <p:par>
                          <p:cTn id="33" fill="hold">
                            <p:stCondLst>
                              <p:cond delay="0"/>
                            </p:stCondLst>
                            <p:childTnLst>
                              <p:par>
                                <p:cTn id="34" presetID="53" presetClass="entr" presetSubtype="16" fill="hold" nodeType="clickEffect">
                                  <p:stCondLst>
                                    <p:cond delay="0"/>
                                  </p:stCondLst>
                                  <p:childTnLst>
                                    <p:set>
                                      <p:cBhvr>
                                        <p:cTn id="35" dur="1" fill="hold">
                                          <p:stCondLst>
                                            <p:cond delay="0"/>
                                          </p:stCondLst>
                                        </p:cTn>
                                        <p:tgtEl>
                                          <p:spTgt spid="7"/>
                                        </p:tgtEl>
                                        <p:attrNameLst>
                                          <p:attrName>style.visibility</p:attrName>
                                        </p:attrNameLst>
                                      </p:cBhvr>
                                      <p:to>
                                        <p:strVal val="visible"/>
                                      </p:to>
                                    </p:set>
                                    <p:anim calcmode="lin" valueType="num">
                                      <p:cBhvr>
                                        <p:cTn id="36" dur="500" fill="hold"/>
                                        <p:tgtEl>
                                          <p:spTgt spid="7"/>
                                        </p:tgtEl>
                                        <p:attrNameLst>
                                          <p:attrName>ppt_w</p:attrName>
                                        </p:attrNameLst>
                                      </p:cBhvr>
                                      <p:tavLst>
                                        <p:tav tm="0">
                                          <p:val>
                                            <p:fltVal val="0"/>
                                          </p:val>
                                        </p:tav>
                                        <p:tav tm="100000">
                                          <p:val>
                                            <p:strVal val="#ppt_w"/>
                                          </p:val>
                                        </p:tav>
                                      </p:tavLst>
                                    </p:anim>
                                    <p:anim calcmode="lin" valueType="num">
                                      <p:cBhvr>
                                        <p:cTn id="37" dur="500" fill="hold"/>
                                        <p:tgtEl>
                                          <p:spTgt spid="7"/>
                                        </p:tgtEl>
                                        <p:attrNameLst>
                                          <p:attrName>ppt_h</p:attrName>
                                        </p:attrNameLst>
                                      </p:cBhvr>
                                      <p:tavLst>
                                        <p:tav tm="0">
                                          <p:val>
                                            <p:fltVal val="0"/>
                                          </p:val>
                                        </p:tav>
                                        <p:tav tm="100000">
                                          <p:val>
                                            <p:strVal val="#ppt_h"/>
                                          </p:val>
                                        </p:tav>
                                      </p:tavLst>
                                    </p:anim>
                                    <p:animEffect transition="in" filter="fade">
                                      <p:cBhvr>
                                        <p:cTn id="38" dur="500"/>
                                        <p:tgtEl>
                                          <p:spTgt spid="7"/>
                                        </p:tgtEl>
                                      </p:cBhvr>
                                    </p:animEffect>
                                  </p:childTnLst>
                                </p:cTn>
                              </p:par>
                            </p:childTnLst>
                          </p:cTn>
                        </p:par>
                      </p:childTnLst>
                    </p:cTn>
                  </p:par>
                  <p:par>
                    <p:cTn id="39" fill="hold">
                      <p:stCondLst>
                        <p:cond delay="indefinite"/>
                      </p:stCondLst>
                      <p:childTnLst>
                        <p:par>
                          <p:cTn id="40" fill="hold">
                            <p:stCondLst>
                              <p:cond delay="0"/>
                            </p:stCondLst>
                            <p:childTnLst>
                              <p:par>
                                <p:cTn id="41" presetID="53" presetClass="entr" presetSubtype="16" fill="hold" nodeType="clickEffect">
                                  <p:stCondLst>
                                    <p:cond delay="0"/>
                                  </p:stCondLst>
                                  <p:childTnLst>
                                    <p:set>
                                      <p:cBhvr>
                                        <p:cTn id="42" dur="1" fill="hold">
                                          <p:stCondLst>
                                            <p:cond delay="0"/>
                                          </p:stCondLst>
                                        </p:cTn>
                                        <p:tgtEl>
                                          <p:spTgt spid="8"/>
                                        </p:tgtEl>
                                        <p:attrNameLst>
                                          <p:attrName>style.visibility</p:attrName>
                                        </p:attrNameLst>
                                      </p:cBhvr>
                                      <p:to>
                                        <p:strVal val="visible"/>
                                      </p:to>
                                    </p:set>
                                    <p:anim calcmode="lin" valueType="num">
                                      <p:cBhvr>
                                        <p:cTn id="43" dur="500" fill="hold"/>
                                        <p:tgtEl>
                                          <p:spTgt spid="8"/>
                                        </p:tgtEl>
                                        <p:attrNameLst>
                                          <p:attrName>ppt_w</p:attrName>
                                        </p:attrNameLst>
                                      </p:cBhvr>
                                      <p:tavLst>
                                        <p:tav tm="0">
                                          <p:val>
                                            <p:fltVal val="0"/>
                                          </p:val>
                                        </p:tav>
                                        <p:tav tm="100000">
                                          <p:val>
                                            <p:strVal val="#ppt_w"/>
                                          </p:val>
                                        </p:tav>
                                      </p:tavLst>
                                    </p:anim>
                                    <p:anim calcmode="lin" valueType="num">
                                      <p:cBhvr>
                                        <p:cTn id="44" dur="500" fill="hold"/>
                                        <p:tgtEl>
                                          <p:spTgt spid="8"/>
                                        </p:tgtEl>
                                        <p:attrNameLst>
                                          <p:attrName>ppt_h</p:attrName>
                                        </p:attrNameLst>
                                      </p:cBhvr>
                                      <p:tavLst>
                                        <p:tav tm="0">
                                          <p:val>
                                            <p:fltVal val="0"/>
                                          </p:val>
                                        </p:tav>
                                        <p:tav tm="100000">
                                          <p:val>
                                            <p:strVal val="#ppt_h"/>
                                          </p:val>
                                        </p:tav>
                                      </p:tavLst>
                                    </p:anim>
                                    <p:animEffect transition="in" filter="fade">
                                      <p:cBhvr>
                                        <p:cTn id="45" dur="500"/>
                                        <p:tgtEl>
                                          <p:spTgt spid="8"/>
                                        </p:tgtEl>
                                      </p:cBhvr>
                                    </p:animEffect>
                                  </p:childTnLst>
                                </p:cTn>
                              </p:par>
                            </p:childTnLst>
                          </p:cTn>
                        </p:par>
                      </p:childTnLst>
                    </p:cTn>
                  </p:par>
                  <p:par>
                    <p:cTn id="46" fill="hold">
                      <p:stCondLst>
                        <p:cond delay="indefinite"/>
                      </p:stCondLst>
                      <p:childTnLst>
                        <p:par>
                          <p:cTn id="47" fill="hold">
                            <p:stCondLst>
                              <p:cond delay="0"/>
                            </p:stCondLst>
                            <p:childTnLst>
                              <p:par>
                                <p:cTn id="48" presetID="53" presetClass="entr" presetSubtype="16" fill="hold" grpId="0" nodeType="clickEffect">
                                  <p:stCondLst>
                                    <p:cond delay="0"/>
                                  </p:stCondLst>
                                  <p:childTnLst>
                                    <p:set>
                                      <p:cBhvr>
                                        <p:cTn id="49" dur="1" fill="hold">
                                          <p:stCondLst>
                                            <p:cond delay="0"/>
                                          </p:stCondLst>
                                        </p:cTn>
                                        <p:tgtEl>
                                          <p:spTgt spid="9"/>
                                        </p:tgtEl>
                                        <p:attrNameLst>
                                          <p:attrName>style.visibility</p:attrName>
                                        </p:attrNameLst>
                                      </p:cBhvr>
                                      <p:to>
                                        <p:strVal val="visible"/>
                                      </p:to>
                                    </p:set>
                                    <p:anim calcmode="lin" valueType="num">
                                      <p:cBhvr>
                                        <p:cTn id="50" dur="500" fill="hold"/>
                                        <p:tgtEl>
                                          <p:spTgt spid="9"/>
                                        </p:tgtEl>
                                        <p:attrNameLst>
                                          <p:attrName>ppt_w</p:attrName>
                                        </p:attrNameLst>
                                      </p:cBhvr>
                                      <p:tavLst>
                                        <p:tav tm="0">
                                          <p:val>
                                            <p:fltVal val="0"/>
                                          </p:val>
                                        </p:tav>
                                        <p:tav tm="100000">
                                          <p:val>
                                            <p:strVal val="#ppt_w"/>
                                          </p:val>
                                        </p:tav>
                                      </p:tavLst>
                                    </p:anim>
                                    <p:anim calcmode="lin" valueType="num">
                                      <p:cBhvr>
                                        <p:cTn id="51" dur="500" fill="hold"/>
                                        <p:tgtEl>
                                          <p:spTgt spid="9"/>
                                        </p:tgtEl>
                                        <p:attrNameLst>
                                          <p:attrName>ppt_h</p:attrName>
                                        </p:attrNameLst>
                                      </p:cBhvr>
                                      <p:tavLst>
                                        <p:tav tm="0">
                                          <p:val>
                                            <p:fltVal val="0"/>
                                          </p:val>
                                        </p:tav>
                                        <p:tav tm="100000">
                                          <p:val>
                                            <p:strVal val="#ppt_h"/>
                                          </p:val>
                                        </p:tav>
                                      </p:tavLst>
                                    </p:anim>
                                    <p:animEffect transition="in" filter="fade">
                                      <p:cBhvr>
                                        <p:cTn id="5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P spid="9" grpId="0"/>
      <p:bldP spid="10" grpId="0"/>
      <p:bldP spid="11"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Service Needs Assessment</a:t>
            </a:r>
            <a:endParaRPr lang="en-US" dirty="0"/>
          </a:p>
        </p:txBody>
      </p:sp>
      <p:sp>
        <p:nvSpPr>
          <p:cNvPr id="3" name="Slide Number Placeholder 2"/>
          <p:cNvSpPr>
            <a:spLocks noGrp="1"/>
          </p:cNvSpPr>
          <p:nvPr>
            <p:ph type="sldNum" sz="quarter" idx="11"/>
          </p:nvPr>
        </p:nvSpPr>
        <p:spPr/>
        <p:txBody>
          <a:bodyPr/>
          <a:lstStyle/>
          <a:p>
            <a:fld id="{B1CB1FA8-4E22-0D4A-9BB9-7654826DCCAF}" type="slidenum">
              <a:rPr lang="en-US" smtClean="0"/>
              <a:pPr/>
              <a:t>12</a:t>
            </a:fld>
            <a:endParaRPr lang="en-US" dirty="0"/>
          </a:p>
        </p:txBody>
      </p:sp>
      <p:pic>
        <p:nvPicPr>
          <p:cNvPr id="6" name="Picture 5"/>
          <p:cNvPicPr>
            <a:picLocks noChangeAspect="1"/>
          </p:cNvPicPr>
          <p:nvPr/>
        </p:nvPicPr>
        <p:blipFill>
          <a:blip r:embed="rId3"/>
          <a:stretch>
            <a:fillRect/>
          </a:stretch>
        </p:blipFill>
        <p:spPr>
          <a:xfrm>
            <a:off x="805543" y="1417638"/>
            <a:ext cx="3182060" cy="2816905"/>
          </a:xfrm>
          <a:prstGeom prst="rect">
            <a:avLst/>
          </a:prstGeom>
        </p:spPr>
      </p:pic>
      <p:sp>
        <p:nvSpPr>
          <p:cNvPr id="7" name="TextBox 6"/>
          <p:cNvSpPr txBox="1"/>
          <p:nvPr/>
        </p:nvSpPr>
        <p:spPr>
          <a:xfrm>
            <a:off x="4267200" y="1417638"/>
            <a:ext cx="3951514" cy="4308872"/>
          </a:xfrm>
          <a:prstGeom prst="rect">
            <a:avLst/>
          </a:prstGeom>
          <a:noFill/>
        </p:spPr>
        <p:txBody>
          <a:bodyPr wrap="square" rtlCol="0">
            <a:spAutoFit/>
          </a:bodyPr>
          <a:lstStyle/>
          <a:p>
            <a:pPr marL="285750" indent="-285750">
              <a:buFont typeface="Arial" panose="020B0604020202020204" pitchFamily="34" charset="0"/>
              <a:buChar char="•"/>
            </a:pPr>
            <a:r>
              <a:rPr lang="en-US" sz="3200" dirty="0" smtClean="0"/>
              <a:t>Census data</a:t>
            </a:r>
          </a:p>
          <a:p>
            <a:pPr marL="285750" indent="-285750">
              <a:buFont typeface="Arial" panose="020B0604020202020204" pitchFamily="34" charset="0"/>
              <a:buChar char="•"/>
            </a:pPr>
            <a:r>
              <a:rPr lang="en-US" sz="3200" dirty="0" smtClean="0"/>
              <a:t>Phone book listings</a:t>
            </a:r>
          </a:p>
          <a:p>
            <a:pPr marL="285750" indent="-285750">
              <a:buFont typeface="Arial" panose="020B0604020202020204" pitchFamily="34" charset="0"/>
              <a:buChar char="•"/>
            </a:pPr>
            <a:r>
              <a:rPr lang="en-US" sz="3200" dirty="0" smtClean="0"/>
              <a:t>Phone interviews with agencies/businesses about services provided and population served</a:t>
            </a:r>
          </a:p>
          <a:p>
            <a:pPr marL="285750" indent="-285750">
              <a:buFont typeface="Arial" panose="020B0604020202020204" pitchFamily="34" charset="0"/>
              <a:buChar char="•"/>
            </a:pPr>
            <a:endParaRPr lang="en-US" dirty="0"/>
          </a:p>
        </p:txBody>
      </p:sp>
      <p:sp>
        <p:nvSpPr>
          <p:cNvPr id="4" name="TextBox 3"/>
          <p:cNvSpPr txBox="1"/>
          <p:nvPr/>
        </p:nvSpPr>
        <p:spPr>
          <a:xfrm>
            <a:off x="3523540" y="5625932"/>
            <a:ext cx="2561574" cy="830997"/>
          </a:xfrm>
          <a:prstGeom prst="rect">
            <a:avLst/>
          </a:prstGeom>
          <a:noFill/>
          <a:ln>
            <a:solidFill>
              <a:schemeClr val="tx2"/>
            </a:solidFill>
          </a:ln>
        </p:spPr>
        <p:txBody>
          <a:bodyPr wrap="square" rtlCol="0">
            <a:spAutoFit/>
          </a:bodyPr>
          <a:lstStyle/>
          <a:p>
            <a:r>
              <a:rPr lang="en-US" sz="2400" dirty="0" smtClean="0"/>
              <a:t>Generalizable Knowledge?</a:t>
            </a:r>
            <a:endParaRPr lang="en-US" sz="2400" dirty="0"/>
          </a:p>
        </p:txBody>
      </p:sp>
      <p:pic>
        <p:nvPicPr>
          <p:cNvPr id="8" name="Picture 7"/>
          <p:cNvPicPr>
            <a:picLocks noChangeAspect="1"/>
          </p:cNvPicPr>
          <p:nvPr/>
        </p:nvPicPr>
        <p:blipFill>
          <a:blip r:embed="rId4"/>
          <a:stretch>
            <a:fillRect/>
          </a:stretch>
        </p:blipFill>
        <p:spPr>
          <a:xfrm>
            <a:off x="5334770" y="5707404"/>
            <a:ext cx="564400" cy="695721"/>
          </a:xfrm>
          <a:prstGeom prst="rect">
            <a:avLst/>
          </a:prstGeom>
        </p:spPr>
      </p:pic>
    </p:spTree>
    <p:extLst>
      <p:ext uri="{BB962C8B-B14F-4D97-AF65-F5344CB8AC3E}">
        <p14:creationId xmlns:p14="http://schemas.microsoft.com/office/powerpoint/2010/main" val="42806504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More on Generalizable Knowledge</a:t>
            </a:r>
            <a:endParaRPr lang="en-US" dirty="0"/>
          </a:p>
        </p:txBody>
      </p:sp>
      <p:sp>
        <p:nvSpPr>
          <p:cNvPr id="3" name="Content Placeholder 2"/>
          <p:cNvSpPr>
            <a:spLocks noGrp="1"/>
          </p:cNvSpPr>
          <p:nvPr>
            <p:ph idx="1"/>
          </p:nvPr>
        </p:nvSpPr>
        <p:spPr/>
        <p:txBody>
          <a:bodyPr>
            <a:normAutofit lnSpcReduction="10000"/>
          </a:bodyPr>
          <a:lstStyle/>
          <a:p>
            <a:pPr marL="0" indent="0">
              <a:buNone/>
            </a:pPr>
            <a:r>
              <a:rPr lang="en-US" dirty="0" smtClean="0"/>
              <a:t>What it isn’t:</a:t>
            </a:r>
          </a:p>
          <a:p>
            <a:r>
              <a:rPr lang="en-US" sz="2400" dirty="0"/>
              <a:t>Work for a private or public entity that generates a report to the same entity which cannot conceivably apply to another like entity (i.e., the data are UNIQUE/SPECIFIC, not generalizable</a:t>
            </a:r>
            <a:r>
              <a:rPr lang="en-US" sz="2400" dirty="0" smtClean="0"/>
              <a:t>).</a:t>
            </a:r>
          </a:p>
          <a:p>
            <a:pPr marL="0" indent="0">
              <a:buNone/>
            </a:pPr>
            <a:r>
              <a:rPr lang="en-US" dirty="0" smtClean="0"/>
              <a:t>What it is: </a:t>
            </a:r>
          </a:p>
          <a:p>
            <a:r>
              <a:rPr lang="en-US" sz="2600" dirty="0" smtClean="0"/>
              <a:t>Work designed to have </a:t>
            </a:r>
            <a:r>
              <a:rPr lang="en-US" sz="2600" dirty="0"/>
              <a:t>an impact (theoretical or practical) on others within one’s discipline. </a:t>
            </a:r>
            <a:r>
              <a:rPr lang="en-US" sz="2600" dirty="0" smtClean="0"/>
              <a:t>Work designed to </a:t>
            </a:r>
            <a:r>
              <a:rPr lang="en-US" sz="2600" dirty="0"/>
              <a:t>influence behavior, practice, theory, future research designs, etc. </a:t>
            </a:r>
          </a:p>
          <a:p>
            <a:endParaRPr lang="en-US" dirty="0"/>
          </a:p>
        </p:txBody>
      </p:sp>
    </p:spTree>
    <p:extLst>
      <p:ext uri="{BB962C8B-B14F-4D97-AF65-F5344CB8AC3E}">
        <p14:creationId xmlns:p14="http://schemas.microsoft.com/office/powerpoint/2010/main" val="36082481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Sometimes, it’s all about the QUESTION</a:t>
            </a:r>
            <a:endParaRPr lang="en-US" dirty="0"/>
          </a:p>
        </p:txBody>
      </p:sp>
      <p:sp>
        <p:nvSpPr>
          <p:cNvPr id="3" name="Slide Number Placeholder 2"/>
          <p:cNvSpPr>
            <a:spLocks noGrp="1"/>
          </p:cNvSpPr>
          <p:nvPr>
            <p:ph type="sldNum" sz="quarter" idx="11"/>
          </p:nvPr>
        </p:nvSpPr>
        <p:spPr/>
        <p:txBody>
          <a:bodyPr/>
          <a:lstStyle/>
          <a:p>
            <a:fld id="{B1CB1FA8-4E22-0D4A-9BB9-7654826DCCAF}" type="slidenum">
              <a:rPr lang="en-US" smtClean="0"/>
              <a:pPr/>
              <a:t>14</a:t>
            </a:fld>
            <a:endParaRPr lang="en-US" dirty="0"/>
          </a:p>
        </p:txBody>
      </p:sp>
      <p:sp>
        <p:nvSpPr>
          <p:cNvPr id="7" name="TextBox 6"/>
          <p:cNvSpPr txBox="1"/>
          <p:nvPr/>
        </p:nvSpPr>
        <p:spPr>
          <a:xfrm>
            <a:off x="876300" y="1668995"/>
            <a:ext cx="7391400" cy="4462760"/>
          </a:xfrm>
          <a:prstGeom prst="rect">
            <a:avLst/>
          </a:prstGeom>
          <a:noFill/>
        </p:spPr>
        <p:txBody>
          <a:bodyPr wrap="square" rtlCol="0">
            <a:spAutoFit/>
          </a:bodyPr>
          <a:lstStyle/>
          <a:p>
            <a:r>
              <a:rPr lang="en-US" sz="2000" b="1" dirty="0" smtClean="0"/>
              <a:t>1. Why </a:t>
            </a:r>
            <a:r>
              <a:rPr lang="en-US" sz="2000" b="1" dirty="0"/>
              <a:t>did the chicken cross the road? </a:t>
            </a:r>
            <a:endParaRPr lang="en-US" sz="2000" b="1" dirty="0" smtClean="0"/>
          </a:p>
          <a:p>
            <a:endParaRPr lang="en-US" dirty="0"/>
          </a:p>
          <a:p>
            <a:endParaRPr lang="en-US" i="1" dirty="0" smtClean="0"/>
          </a:p>
          <a:p>
            <a:r>
              <a:rPr lang="en-US" sz="2000" b="1" dirty="0" smtClean="0"/>
              <a:t>2</a:t>
            </a:r>
            <a:r>
              <a:rPr lang="en-US" sz="2000" b="1" dirty="0"/>
              <a:t>. How many chickens crossed Broad Street in Durham, NC, on February 6, 2014</a:t>
            </a:r>
            <a:r>
              <a:rPr lang="en-US" sz="2000" b="1" dirty="0" smtClean="0"/>
              <a:t>? </a:t>
            </a:r>
          </a:p>
          <a:p>
            <a:endParaRPr lang="en-US" sz="2000" b="1" dirty="0" smtClean="0"/>
          </a:p>
          <a:p>
            <a:endParaRPr lang="en-US" dirty="0" smtClean="0"/>
          </a:p>
          <a:p>
            <a:r>
              <a:rPr lang="en-US" sz="2000" b="1" dirty="0" smtClean="0"/>
              <a:t>3</a:t>
            </a:r>
            <a:r>
              <a:rPr lang="en-US" sz="2000" b="1" dirty="0"/>
              <a:t>. </a:t>
            </a:r>
            <a:r>
              <a:rPr lang="en-US" sz="2000" b="1" dirty="0" smtClean="0"/>
              <a:t>What </a:t>
            </a:r>
            <a:r>
              <a:rPr lang="en-US" sz="2000" b="1" dirty="0"/>
              <a:t>are some of the environmental factors that occurred in Durham, NC between January and February 2014 that would cause chickens to cross Broad Street? </a:t>
            </a:r>
            <a:endParaRPr lang="en-US" sz="2000" b="1" dirty="0" smtClean="0"/>
          </a:p>
          <a:p>
            <a:endParaRPr lang="en-US" dirty="0" smtClean="0"/>
          </a:p>
          <a:p>
            <a:endParaRPr lang="en-US" dirty="0"/>
          </a:p>
          <a:p>
            <a:endParaRPr lang="en-US" dirty="0" smtClean="0"/>
          </a:p>
          <a:p>
            <a:endParaRPr lang="en-US" dirty="0"/>
          </a:p>
          <a:p>
            <a:r>
              <a:rPr lang="en-US" dirty="0" smtClean="0"/>
              <a:t>https</a:t>
            </a:r>
            <a:r>
              <a:rPr lang="en-US" dirty="0"/>
              <a:t>://</a:t>
            </a:r>
            <a:r>
              <a:rPr lang="en-US" dirty="0" smtClean="0"/>
              <a:t>twp.duke.edu/uploads/media_items/research-questions.original.pdf</a:t>
            </a:r>
            <a:endParaRPr lang="en-US" dirty="0"/>
          </a:p>
        </p:txBody>
      </p:sp>
    </p:spTree>
    <p:extLst>
      <p:ext uri="{BB962C8B-B14F-4D97-AF65-F5344CB8AC3E}">
        <p14:creationId xmlns:p14="http://schemas.microsoft.com/office/powerpoint/2010/main" val="2125914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
                                            <p:txEl>
                                              <p:pRg st="6" end="6"/>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7">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3" name="Rectangle 3"/>
          <p:cNvSpPr>
            <a:spLocks noGrp="1" noChangeArrowheads="1"/>
          </p:cNvSpPr>
          <p:nvPr>
            <p:ph type="title"/>
          </p:nvPr>
        </p:nvSpPr>
        <p:spPr>
          <a:xfrm>
            <a:off x="412750" y="152400"/>
            <a:ext cx="8229600" cy="1143000"/>
          </a:xfrm>
        </p:spPr>
        <p:txBody>
          <a:bodyPr>
            <a:normAutofit fontScale="90000"/>
          </a:bodyPr>
          <a:lstStyle/>
          <a:p>
            <a:pPr>
              <a:defRPr/>
            </a:pPr>
            <a:r>
              <a:rPr lang="en-US" altLang="en-US" sz="3600" dirty="0" smtClean="0"/>
              <a:t>If you’re looking at a practice, ask yourself </a:t>
            </a:r>
            <a:br>
              <a:rPr lang="en-US" altLang="en-US" sz="3600" dirty="0" smtClean="0"/>
            </a:br>
            <a:r>
              <a:rPr lang="en-US" altLang="en-US" sz="3600" dirty="0" smtClean="0"/>
              <a:t>“Is it Research or Evaluation?”</a:t>
            </a:r>
          </a:p>
        </p:txBody>
      </p:sp>
      <p:sp>
        <p:nvSpPr>
          <p:cNvPr id="4" name="Footer Placeholder 3"/>
          <p:cNvSpPr>
            <a:spLocks noGrp="1"/>
          </p:cNvSpPr>
          <p:nvPr>
            <p:ph type="ftr" sz="quarter" idx="11"/>
          </p:nvPr>
        </p:nvSpPr>
        <p:spPr>
          <a:xfrm>
            <a:off x="5943600" y="6356350"/>
            <a:ext cx="2895600" cy="365125"/>
          </a:xfrm>
        </p:spPr>
        <p:txBody>
          <a:bodyPr/>
          <a:lstStyle/>
          <a:p>
            <a:pPr algn="r"/>
            <a:fld id="{42E2A8BE-D20A-40D0-911A-7400821CF3D2}" type="slidenum">
              <a:rPr lang="en-US" smtClean="0"/>
              <a:t>15</a:t>
            </a:fld>
            <a:endParaRPr lang="en-US" dirty="0"/>
          </a:p>
        </p:txBody>
      </p:sp>
      <p:pic>
        <p:nvPicPr>
          <p:cNvPr id="2" name="Picture 1"/>
          <p:cNvPicPr>
            <a:picLocks noChangeAspect="1"/>
          </p:cNvPicPr>
          <p:nvPr/>
        </p:nvPicPr>
        <p:blipFill>
          <a:blip r:embed="rId3"/>
          <a:stretch>
            <a:fillRect/>
          </a:stretch>
        </p:blipFill>
        <p:spPr>
          <a:xfrm>
            <a:off x="1449978" y="1389892"/>
            <a:ext cx="6048102" cy="4517255"/>
          </a:xfrm>
          <a:prstGeom prst="rect">
            <a:avLst/>
          </a:prstGeom>
        </p:spPr>
      </p:pic>
    </p:spTree>
    <p:extLst>
      <p:ext uri="{BB962C8B-B14F-4D97-AF65-F5344CB8AC3E}">
        <p14:creationId xmlns:p14="http://schemas.microsoft.com/office/powerpoint/2010/main" val="201603174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Community Help Agency</a:t>
            </a:r>
            <a:endParaRPr lang="en-US" dirty="0"/>
          </a:p>
        </p:txBody>
      </p:sp>
      <p:sp>
        <p:nvSpPr>
          <p:cNvPr id="3" name="Slide Number Placeholder 2"/>
          <p:cNvSpPr>
            <a:spLocks noGrp="1"/>
          </p:cNvSpPr>
          <p:nvPr>
            <p:ph type="sldNum" sz="quarter" idx="11"/>
          </p:nvPr>
        </p:nvSpPr>
        <p:spPr/>
        <p:txBody>
          <a:bodyPr/>
          <a:lstStyle/>
          <a:p>
            <a:fld id="{B1CB1FA8-4E22-0D4A-9BB9-7654826DCCAF}" type="slidenum">
              <a:rPr lang="en-US" smtClean="0"/>
              <a:pPr/>
              <a:t>16</a:t>
            </a:fld>
            <a:endParaRPr lang="en-US" dirty="0"/>
          </a:p>
        </p:txBody>
      </p:sp>
      <p:pic>
        <p:nvPicPr>
          <p:cNvPr id="6" name="Picture 5"/>
          <p:cNvPicPr>
            <a:picLocks noChangeAspect="1"/>
          </p:cNvPicPr>
          <p:nvPr/>
        </p:nvPicPr>
        <p:blipFill>
          <a:blip r:embed="rId3"/>
          <a:stretch>
            <a:fillRect/>
          </a:stretch>
        </p:blipFill>
        <p:spPr>
          <a:xfrm>
            <a:off x="457200" y="1341438"/>
            <a:ext cx="3696484" cy="4139633"/>
          </a:xfrm>
          <a:prstGeom prst="rect">
            <a:avLst/>
          </a:prstGeom>
        </p:spPr>
      </p:pic>
      <p:sp>
        <p:nvSpPr>
          <p:cNvPr id="7" name="TextBox 6"/>
          <p:cNvSpPr txBox="1"/>
          <p:nvPr/>
        </p:nvSpPr>
        <p:spPr>
          <a:xfrm>
            <a:off x="4572000" y="1787752"/>
            <a:ext cx="3646714" cy="3693319"/>
          </a:xfrm>
          <a:prstGeom prst="rect">
            <a:avLst/>
          </a:prstGeom>
          <a:noFill/>
        </p:spPr>
        <p:txBody>
          <a:bodyPr wrap="square" rtlCol="0">
            <a:spAutoFit/>
          </a:bodyPr>
          <a:lstStyle/>
          <a:p>
            <a:r>
              <a:rPr lang="en-US" i="1" dirty="0" smtClean="0"/>
              <a:t>Missing segment of population needing services </a:t>
            </a:r>
          </a:p>
          <a:p>
            <a:endParaRPr lang="en-US" dirty="0" smtClean="0"/>
          </a:p>
          <a:p>
            <a:r>
              <a:rPr lang="en-US" dirty="0" smtClean="0"/>
              <a:t>Why?</a:t>
            </a:r>
          </a:p>
          <a:p>
            <a:pPr marL="285750" indent="-285750">
              <a:buFont typeface="Arial" panose="020B0604020202020204" pitchFamily="34" charset="0"/>
              <a:buChar char="•"/>
            </a:pPr>
            <a:r>
              <a:rPr lang="en-US" dirty="0" smtClean="0"/>
              <a:t>Analyze Procedures</a:t>
            </a:r>
          </a:p>
          <a:p>
            <a:pPr marL="285750" indent="-285750">
              <a:buFont typeface="Arial" panose="020B0604020202020204" pitchFamily="34" charset="0"/>
              <a:buChar char="•"/>
            </a:pPr>
            <a:r>
              <a:rPr lang="en-US" dirty="0"/>
              <a:t>Barriers to expansion of program</a:t>
            </a:r>
          </a:p>
          <a:p>
            <a:pPr marL="742950" lvl="1" indent="-285750">
              <a:buFont typeface="Arial" panose="020B0604020202020204" pitchFamily="34" charset="0"/>
              <a:buChar char="•"/>
            </a:pPr>
            <a:r>
              <a:rPr lang="en-US" u="sng" dirty="0" smtClean="0"/>
              <a:t>Talk to members of organization</a:t>
            </a:r>
          </a:p>
          <a:p>
            <a:pPr marL="742950" lvl="1" indent="-285750">
              <a:buFont typeface="Arial" panose="020B0604020202020204" pitchFamily="34" charset="0"/>
              <a:buChar char="•"/>
            </a:pPr>
            <a:r>
              <a:rPr lang="en-US" dirty="0" smtClean="0"/>
              <a:t>Cost analysis</a:t>
            </a:r>
          </a:p>
          <a:p>
            <a:pPr marL="742950" lvl="2" indent="-285750">
              <a:buFont typeface="Arial" panose="020B0604020202020204" pitchFamily="34" charset="0"/>
              <a:buChar char="•"/>
            </a:pPr>
            <a:r>
              <a:rPr lang="en-US" u="sng" dirty="0"/>
              <a:t>Talk to representatives of population</a:t>
            </a:r>
          </a:p>
          <a:p>
            <a:pPr marL="285750" indent="-285750">
              <a:buFont typeface="Arial" panose="020B0604020202020204" pitchFamily="34" charset="0"/>
              <a:buChar char="•"/>
            </a:pPr>
            <a:endParaRPr lang="en-US" dirty="0" smtClean="0"/>
          </a:p>
          <a:p>
            <a:endParaRPr lang="en-US" dirty="0"/>
          </a:p>
        </p:txBody>
      </p:sp>
      <p:sp>
        <p:nvSpPr>
          <p:cNvPr id="8" name="TextBox 7"/>
          <p:cNvSpPr txBox="1"/>
          <p:nvPr/>
        </p:nvSpPr>
        <p:spPr>
          <a:xfrm>
            <a:off x="4353193" y="5210433"/>
            <a:ext cx="2123808" cy="707886"/>
          </a:xfrm>
          <a:prstGeom prst="rect">
            <a:avLst/>
          </a:prstGeom>
          <a:noFill/>
          <a:ln>
            <a:solidFill>
              <a:schemeClr val="tx2"/>
            </a:solidFill>
          </a:ln>
        </p:spPr>
        <p:txBody>
          <a:bodyPr wrap="square" rtlCol="0">
            <a:spAutoFit/>
          </a:bodyPr>
          <a:lstStyle/>
          <a:p>
            <a:r>
              <a:rPr lang="en-US" sz="2000" dirty="0" smtClean="0"/>
              <a:t>Systematic Investigation?</a:t>
            </a:r>
            <a:endParaRPr lang="en-US" sz="2000" dirty="0"/>
          </a:p>
        </p:txBody>
      </p:sp>
      <p:pic>
        <p:nvPicPr>
          <p:cNvPr id="5" name="Picture 4"/>
          <p:cNvPicPr>
            <a:picLocks noChangeAspect="1"/>
          </p:cNvPicPr>
          <p:nvPr/>
        </p:nvPicPr>
        <p:blipFill>
          <a:blip r:embed="rId4"/>
          <a:stretch>
            <a:fillRect/>
          </a:stretch>
        </p:blipFill>
        <p:spPr>
          <a:xfrm>
            <a:off x="5885687" y="5348149"/>
            <a:ext cx="509670" cy="514304"/>
          </a:xfrm>
          <a:prstGeom prst="rect">
            <a:avLst/>
          </a:prstGeom>
        </p:spPr>
      </p:pic>
      <p:sp>
        <p:nvSpPr>
          <p:cNvPr id="9" name="TextBox 8"/>
          <p:cNvSpPr txBox="1"/>
          <p:nvPr/>
        </p:nvSpPr>
        <p:spPr>
          <a:xfrm>
            <a:off x="6553200" y="5210433"/>
            <a:ext cx="2137084" cy="707886"/>
          </a:xfrm>
          <a:prstGeom prst="rect">
            <a:avLst/>
          </a:prstGeom>
          <a:noFill/>
          <a:ln>
            <a:solidFill>
              <a:schemeClr val="tx2"/>
            </a:solidFill>
          </a:ln>
        </p:spPr>
        <p:txBody>
          <a:bodyPr wrap="square" rtlCol="0">
            <a:spAutoFit/>
          </a:bodyPr>
          <a:lstStyle/>
          <a:p>
            <a:r>
              <a:rPr lang="en-US" sz="2000" dirty="0" smtClean="0"/>
              <a:t>Generalizable Knowledge?</a:t>
            </a:r>
            <a:endParaRPr lang="en-US" sz="2000" dirty="0"/>
          </a:p>
        </p:txBody>
      </p:sp>
      <p:pic>
        <p:nvPicPr>
          <p:cNvPr id="11" name="Picture 10"/>
          <p:cNvPicPr>
            <a:picLocks noChangeAspect="1"/>
          </p:cNvPicPr>
          <p:nvPr/>
        </p:nvPicPr>
        <p:blipFill>
          <a:blip r:embed="rId5"/>
          <a:stretch>
            <a:fillRect/>
          </a:stretch>
        </p:blipFill>
        <p:spPr>
          <a:xfrm>
            <a:off x="8117019" y="5305273"/>
            <a:ext cx="512108" cy="518205"/>
          </a:xfrm>
          <a:prstGeom prst="rect">
            <a:avLst/>
          </a:prstGeom>
        </p:spPr>
      </p:pic>
    </p:spTree>
    <p:extLst>
      <p:ext uri="{BB962C8B-B14F-4D97-AF65-F5344CB8AC3E}">
        <p14:creationId xmlns:p14="http://schemas.microsoft.com/office/powerpoint/2010/main" val="8782303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Rectangle 3"/>
          <p:cNvSpPr>
            <a:spLocks noGrp="1" noChangeArrowheads="1"/>
          </p:cNvSpPr>
          <p:nvPr>
            <p:ph type="title"/>
          </p:nvPr>
        </p:nvSpPr>
        <p:spPr/>
        <p:txBody>
          <a:bodyPr/>
          <a:lstStyle/>
          <a:p>
            <a:pPr eaLnBrk="1" fontAlgn="auto" hangingPunct="1">
              <a:spcAft>
                <a:spcPts val="0"/>
              </a:spcAft>
              <a:defRPr/>
            </a:pPr>
            <a:r>
              <a:rPr lang="en-US" altLang="en-US" sz="3600" dirty="0" smtClean="0"/>
              <a:t>Human Subject</a:t>
            </a:r>
          </a:p>
        </p:txBody>
      </p:sp>
      <p:pic>
        <p:nvPicPr>
          <p:cNvPr id="41987" name="Picture 2"/>
          <p:cNvPicPr>
            <a:picLocks noGrp="1" noChangeAspect="1" noChangeArrowheads="1"/>
          </p:cNvPicPr>
          <p:nvPr>
            <p:ph idx="1"/>
          </p:nvPr>
        </p:nvPicPr>
        <p:blipFill>
          <a:blip r:embed="rId3"/>
          <a:srcRect/>
          <a:stretch>
            <a:fillRect/>
          </a:stretch>
        </p:blipFill>
        <p:spPr>
          <a:xfrm>
            <a:off x="685800" y="1524000"/>
            <a:ext cx="3443288" cy="3308350"/>
          </a:xfrm>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7108" name="TextBox 3"/>
          <p:cNvSpPr txBox="1">
            <a:spLocks noChangeArrowheads="1"/>
          </p:cNvSpPr>
          <p:nvPr/>
        </p:nvSpPr>
        <p:spPr bwMode="auto">
          <a:xfrm>
            <a:off x="4572000" y="2057400"/>
            <a:ext cx="3810000" cy="203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rgbClr val="B30000"/>
              </a:buClr>
              <a:buFont typeface="Wingdings" pitchFamily="2" charset="2"/>
              <a:buChar char="§"/>
              <a:defRPr sz="3200">
                <a:solidFill>
                  <a:srgbClr val="000000"/>
                </a:solidFill>
                <a:latin typeface="Calibri" pitchFamily="34" charset="0"/>
              </a:defRPr>
            </a:lvl1pPr>
            <a:lvl2pPr marL="742950" indent="-285750" eaLnBrk="0" hangingPunct="0">
              <a:spcBef>
                <a:spcPct val="20000"/>
              </a:spcBef>
              <a:buClr>
                <a:srgbClr val="6C0000"/>
              </a:buClr>
              <a:buFont typeface="Arial" charset="0"/>
              <a:buChar char="•"/>
              <a:defRPr sz="2800">
                <a:solidFill>
                  <a:srgbClr val="000000"/>
                </a:solidFill>
                <a:latin typeface="Calibri" pitchFamily="34" charset="0"/>
              </a:defRPr>
            </a:lvl2pPr>
            <a:lvl3pPr marL="1143000" indent="-228600" eaLnBrk="0" hangingPunct="0">
              <a:spcBef>
                <a:spcPct val="20000"/>
              </a:spcBef>
              <a:buClr>
                <a:srgbClr val="800000"/>
              </a:buClr>
              <a:buSzPct val="80000"/>
              <a:buFont typeface="Wingdings" pitchFamily="2" charset="2"/>
              <a:buChar char="§"/>
              <a:defRPr sz="2400">
                <a:solidFill>
                  <a:srgbClr val="000000"/>
                </a:solidFill>
                <a:latin typeface="Calibri" pitchFamily="34" charset="0"/>
              </a:defRPr>
            </a:lvl3pPr>
            <a:lvl4pPr marL="1600200" indent="-228600" eaLnBrk="0" hangingPunct="0">
              <a:spcBef>
                <a:spcPct val="20000"/>
              </a:spcBef>
              <a:buFont typeface="Arial" charset="0"/>
              <a:buChar char="–"/>
              <a:defRPr sz="2000">
                <a:solidFill>
                  <a:srgbClr val="000000"/>
                </a:solidFill>
                <a:latin typeface="Calibri" pitchFamily="34" charset="0"/>
              </a:defRPr>
            </a:lvl4pPr>
            <a:lvl5pPr marL="2057400" indent="-228600" eaLnBrk="0" hangingPunct="0">
              <a:spcBef>
                <a:spcPct val="20000"/>
              </a:spcBef>
              <a:buFont typeface="Arial" charset="0"/>
              <a:buChar char="»"/>
              <a:defRPr sz="2000">
                <a:solidFill>
                  <a:srgbClr val="000000"/>
                </a:solidFill>
                <a:latin typeface="Calibri" pitchFamily="34" charset="0"/>
              </a:defRPr>
            </a:lvl5pPr>
            <a:lvl6pPr marL="2514600" indent="-228600" eaLnBrk="0" fontAlgn="base" hangingPunct="0">
              <a:spcBef>
                <a:spcPct val="20000"/>
              </a:spcBef>
              <a:spcAft>
                <a:spcPct val="0"/>
              </a:spcAft>
              <a:buFont typeface="Arial" charset="0"/>
              <a:buChar char="»"/>
              <a:defRPr sz="2000">
                <a:solidFill>
                  <a:srgbClr val="000000"/>
                </a:solidFill>
                <a:latin typeface="Calibri" pitchFamily="34" charset="0"/>
              </a:defRPr>
            </a:lvl6pPr>
            <a:lvl7pPr marL="2971800" indent="-228600" eaLnBrk="0" fontAlgn="base" hangingPunct="0">
              <a:spcBef>
                <a:spcPct val="20000"/>
              </a:spcBef>
              <a:spcAft>
                <a:spcPct val="0"/>
              </a:spcAft>
              <a:buFont typeface="Arial" charset="0"/>
              <a:buChar char="»"/>
              <a:defRPr sz="2000">
                <a:solidFill>
                  <a:srgbClr val="000000"/>
                </a:solidFill>
                <a:latin typeface="Calibri" pitchFamily="34" charset="0"/>
              </a:defRPr>
            </a:lvl7pPr>
            <a:lvl8pPr marL="3429000" indent="-228600" eaLnBrk="0" fontAlgn="base" hangingPunct="0">
              <a:spcBef>
                <a:spcPct val="20000"/>
              </a:spcBef>
              <a:spcAft>
                <a:spcPct val="0"/>
              </a:spcAft>
              <a:buFont typeface="Arial" charset="0"/>
              <a:buChar char="»"/>
              <a:defRPr sz="2000">
                <a:solidFill>
                  <a:srgbClr val="000000"/>
                </a:solidFill>
                <a:latin typeface="Calibri" pitchFamily="34" charset="0"/>
              </a:defRPr>
            </a:lvl8pPr>
            <a:lvl9pPr marL="3886200" indent="-228600" eaLnBrk="0" fontAlgn="base" hangingPunct="0">
              <a:spcBef>
                <a:spcPct val="20000"/>
              </a:spcBef>
              <a:spcAft>
                <a:spcPct val="0"/>
              </a:spcAft>
              <a:buFont typeface="Arial" charset="0"/>
              <a:buChar char="»"/>
              <a:defRPr sz="2000">
                <a:solidFill>
                  <a:srgbClr val="000000"/>
                </a:solidFill>
                <a:latin typeface="Calibri" pitchFamily="34" charset="0"/>
              </a:defRPr>
            </a:lvl9pPr>
          </a:lstStyle>
          <a:p>
            <a:pPr eaLnBrk="1" hangingPunct="1">
              <a:spcBef>
                <a:spcPct val="0"/>
              </a:spcBef>
              <a:buClrTx/>
              <a:buFontTx/>
              <a:buNone/>
            </a:pPr>
            <a:r>
              <a:rPr lang="en-US" altLang="en-US" sz="1800" dirty="0">
                <a:solidFill>
                  <a:schemeClr val="tx1"/>
                </a:solidFill>
                <a:latin typeface="Arial" charset="0"/>
              </a:rPr>
              <a:t>A </a:t>
            </a:r>
            <a:r>
              <a:rPr lang="en-US" altLang="en-US" sz="1800" b="1" dirty="0">
                <a:solidFill>
                  <a:schemeClr val="tx1"/>
                </a:solidFill>
                <a:latin typeface="Arial" charset="0"/>
              </a:rPr>
              <a:t>Human Subject </a:t>
            </a:r>
            <a:r>
              <a:rPr lang="en-US" altLang="en-US" sz="1800" dirty="0">
                <a:solidFill>
                  <a:schemeClr val="tx1"/>
                </a:solidFill>
                <a:latin typeface="Arial" charset="0"/>
              </a:rPr>
              <a:t>is a living individual </a:t>
            </a:r>
            <a:r>
              <a:rPr lang="en-US" altLang="en-US" sz="1800" u="sng" dirty="0">
                <a:solidFill>
                  <a:schemeClr val="tx1"/>
                </a:solidFill>
                <a:latin typeface="Arial" charset="0"/>
              </a:rPr>
              <a:t>about whom</a:t>
            </a:r>
            <a:r>
              <a:rPr lang="en-US" altLang="en-US" sz="1800" dirty="0">
                <a:solidFill>
                  <a:schemeClr val="tx1"/>
                </a:solidFill>
                <a:latin typeface="Arial" charset="0"/>
              </a:rPr>
              <a:t> an investigator conducting research obtains (1) data through intervention or interaction with the individual, or (2) identifiable private information.</a:t>
            </a:r>
          </a:p>
        </p:txBody>
      </p:sp>
    </p:spTree>
    <p:extLst>
      <p:ext uri="{BB962C8B-B14F-4D97-AF65-F5344CB8AC3E}">
        <p14:creationId xmlns:p14="http://schemas.microsoft.com/office/powerpoint/2010/main" val="339854030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Identifiable Private Information</a:t>
            </a:r>
            <a:endParaRPr lang="en-US" dirty="0"/>
          </a:p>
        </p:txBody>
      </p:sp>
      <p:sp>
        <p:nvSpPr>
          <p:cNvPr id="3" name="Slide Number Placeholder 2"/>
          <p:cNvSpPr>
            <a:spLocks noGrp="1"/>
          </p:cNvSpPr>
          <p:nvPr>
            <p:ph type="sldNum" sz="quarter" idx="11"/>
          </p:nvPr>
        </p:nvSpPr>
        <p:spPr/>
        <p:txBody>
          <a:bodyPr/>
          <a:lstStyle/>
          <a:p>
            <a:fld id="{B1CB1FA8-4E22-0D4A-9BB9-7654826DCCAF}" type="slidenum">
              <a:rPr lang="en-US" smtClean="0"/>
              <a:pPr/>
              <a:t>18</a:t>
            </a:fld>
            <a:endParaRPr lang="en-US" dirty="0"/>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51199" y="1309410"/>
            <a:ext cx="1321437" cy="1310110"/>
          </a:xfrm>
          <a:prstGeom prst="rect">
            <a:avLst/>
          </a:prstGeom>
          <a:ln>
            <a:noFill/>
          </a:ln>
          <a:effectLst>
            <a:outerShdw blurRad="292100" dist="139700" dir="2700000" algn="tl" rotWithShape="0">
              <a:srgbClr val="333333">
                <a:alpha val="65000"/>
              </a:srgbClr>
            </a:outerShdw>
          </a:effectLst>
        </p:spPr>
      </p:pic>
      <p:sp>
        <p:nvSpPr>
          <p:cNvPr id="6" name="TextBox 5"/>
          <p:cNvSpPr txBox="1"/>
          <p:nvPr/>
        </p:nvSpPr>
        <p:spPr>
          <a:xfrm>
            <a:off x="2672080" y="1361440"/>
            <a:ext cx="6207760" cy="923330"/>
          </a:xfrm>
          <a:prstGeom prst="rect">
            <a:avLst/>
          </a:prstGeom>
          <a:noFill/>
        </p:spPr>
        <p:txBody>
          <a:bodyPr wrap="square" rtlCol="0">
            <a:spAutoFit/>
          </a:bodyPr>
          <a:lstStyle/>
          <a:p>
            <a:r>
              <a:rPr lang="en-US" dirty="0" smtClean="0"/>
              <a:t>Information about behavior occurring in a context where public observation or recording is not expected,  </a:t>
            </a:r>
            <a:r>
              <a:rPr lang="en-US" b="1" dirty="0" smtClean="0"/>
              <a:t>or</a:t>
            </a:r>
            <a:r>
              <a:rPr lang="en-US" dirty="0" smtClean="0"/>
              <a:t> information given for a specific purpose that is expected not to be made public</a:t>
            </a:r>
            <a:endParaRPr lang="en-US" dirty="0"/>
          </a:p>
        </p:txBody>
      </p:sp>
      <p:pic>
        <p:nvPicPr>
          <p:cNvPr id="8" name="Picture 7"/>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78801" y="4898416"/>
            <a:ext cx="2763113" cy="1485544"/>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8"/>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19440" y="3110772"/>
            <a:ext cx="1686558" cy="1264919"/>
          </a:xfrm>
          <a:prstGeom prst="rect">
            <a:avLst/>
          </a:prstGeom>
          <a:ln>
            <a:noFill/>
          </a:ln>
          <a:effectLst>
            <a:outerShdw blurRad="292100" dist="139700" dir="2700000" algn="tl" rotWithShape="0">
              <a:srgbClr val="333333">
                <a:alpha val="65000"/>
              </a:srgbClr>
            </a:outerShdw>
          </a:effectLst>
        </p:spPr>
      </p:pic>
      <p:cxnSp>
        <p:nvCxnSpPr>
          <p:cNvPr id="12" name="Straight Connector 11"/>
          <p:cNvCxnSpPr/>
          <p:nvPr/>
        </p:nvCxnSpPr>
        <p:spPr>
          <a:xfrm>
            <a:off x="182880" y="4744720"/>
            <a:ext cx="8696960" cy="10160"/>
          </a:xfrm>
          <a:prstGeom prst="line">
            <a:avLst/>
          </a:prstGeom>
          <a:ln w="57150"/>
        </p:spPr>
        <p:style>
          <a:lnRef idx="1">
            <a:schemeClr val="dk1"/>
          </a:lnRef>
          <a:fillRef idx="0">
            <a:schemeClr val="dk1"/>
          </a:fillRef>
          <a:effectRef idx="0">
            <a:schemeClr val="dk1"/>
          </a:effectRef>
          <a:fontRef idx="minor">
            <a:schemeClr val="tx1"/>
          </a:fontRef>
        </p:style>
      </p:cxnSp>
      <p:sp>
        <p:nvSpPr>
          <p:cNvPr id="13" name="TextBox 12"/>
          <p:cNvSpPr txBox="1"/>
          <p:nvPr/>
        </p:nvSpPr>
        <p:spPr>
          <a:xfrm>
            <a:off x="142240" y="2619520"/>
            <a:ext cx="2570480" cy="369332"/>
          </a:xfrm>
          <a:prstGeom prst="rect">
            <a:avLst/>
          </a:prstGeom>
          <a:noFill/>
        </p:spPr>
        <p:txBody>
          <a:bodyPr wrap="square" rtlCol="0">
            <a:spAutoFit/>
          </a:bodyPr>
          <a:lstStyle/>
          <a:p>
            <a:pPr algn="ctr"/>
            <a:r>
              <a:rPr lang="en-US" dirty="0" smtClean="0"/>
              <a:t>Private Information</a:t>
            </a:r>
            <a:endParaRPr lang="en-US" dirty="0"/>
          </a:p>
        </p:txBody>
      </p:sp>
      <p:sp>
        <p:nvSpPr>
          <p:cNvPr id="15" name="TextBox 14"/>
          <p:cNvSpPr txBox="1"/>
          <p:nvPr/>
        </p:nvSpPr>
        <p:spPr>
          <a:xfrm>
            <a:off x="264160" y="4365531"/>
            <a:ext cx="2570480" cy="369029"/>
          </a:xfrm>
          <a:prstGeom prst="rect">
            <a:avLst/>
          </a:prstGeom>
          <a:noFill/>
        </p:spPr>
        <p:txBody>
          <a:bodyPr wrap="square" rtlCol="0">
            <a:spAutoFit/>
          </a:bodyPr>
          <a:lstStyle/>
          <a:p>
            <a:pPr algn="ctr"/>
            <a:r>
              <a:rPr lang="en-US" dirty="0" smtClean="0"/>
              <a:t>Individually identifiable</a:t>
            </a:r>
            <a:endParaRPr lang="en-US" dirty="0"/>
          </a:p>
        </p:txBody>
      </p:sp>
      <p:sp>
        <p:nvSpPr>
          <p:cNvPr id="16" name="TextBox 15"/>
          <p:cNvSpPr txBox="1"/>
          <p:nvPr/>
        </p:nvSpPr>
        <p:spPr>
          <a:xfrm>
            <a:off x="4128589" y="5062864"/>
            <a:ext cx="3838563" cy="1200329"/>
          </a:xfrm>
          <a:prstGeom prst="rect">
            <a:avLst/>
          </a:prstGeom>
          <a:noFill/>
        </p:spPr>
        <p:txBody>
          <a:bodyPr wrap="square" rtlCol="0">
            <a:spAutoFit/>
          </a:bodyPr>
          <a:lstStyle/>
          <a:p>
            <a:r>
              <a:rPr lang="en-US" dirty="0" smtClean="0"/>
              <a:t>Private information or specimens are </a:t>
            </a:r>
            <a:r>
              <a:rPr lang="en-US" u="sng" dirty="0" smtClean="0"/>
              <a:t>individually identifiable</a:t>
            </a:r>
            <a:r>
              <a:rPr lang="en-US" dirty="0" smtClean="0"/>
              <a:t> when they can be linked to specific individuals directly or indirectly through coding systems.</a:t>
            </a:r>
            <a:endParaRPr lang="en-US" dirty="0"/>
          </a:p>
        </p:txBody>
      </p:sp>
      <p:sp>
        <p:nvSpPr>
          <p:cNvPr id="14" name="TextBox 13"/>
          <p:cNvSpPr txBox="1"/>
          <p:nvPr/>
        </p:nvSpPr>
        <p:spPr>
          <a:xfrm>
            <a:off x="2794000" y="3190240"/>
            <a:ext cx="6217920" cy="646331"/>
          </a:xfrm>
          <a:prstGeom prst="rect">
            <a:avLst/>
          </a:prstGeom>
          <a:noFill/>
        </p:spPr>
        <p:txBody>
          <a:bodyPr wrap="square" rtlCol="0">
            <a:spAutoFit/>
          </a:bodyPr>
          <a:lstStyle/>
          <a:p>
            <a:r>
              <a:rPr lang="en-US" dirty="0" smtClean="0"/>
              <a:t>Identity of </a:t>
            </a:r>
            <a:r>
              <a:rPr lang="en-US" dirty="0" smtClean="0"/>
              <a:t>participant </a:t>
            </a:r>
            <a:r>
              <a:rPr lang="en-US" dirty="0" smtClean="0"/>
              <a:t>is or may be readily ascertained by an investigator</a:t>
            </a:r>
            <a:endParaRPr lang="en-US" dirty="0"/>
          </a:p>
        </p:txBody>
      </p:sp>
    </p:spTree>
    <p:extLst>
      <p:ext uri="{BB962C8B-B14F-4D97-AF65-F5344CB8AC3E}">
        <p14:creationId xmlns:p14="http://schemas.microsoft.com/office/powerpoint/2010/main" val="40311008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13"/>
                                        </p:tgtEl>
                                        <p:attrNameLst>
                                          <p:attrName>style.visibility</p:attrName>
                                        </p:attrNameLst>
                                      </p:cBhvr>
                                      <p:to>
                                        <p:strVal val="visible"/>
                                      </p:to>
                                    </p:set>
                                    <p:anim calcmode="lin" valueType="num">
                                      <p:cBhvr>
                                        <p:cTn id="12" dur="500" fill="hold"/>
                                        <p:tgtEl>
                                          <p:spTgt spid="13"/>
                                        </p:tgtEl>
                                        <p:attrNameLst>
                                          <p:attrName>ppt_w</p:attrName>
                                        </p:attrNameLst>
                                      </p:cBhvr>
                                      <p:tavLst>
                                        <p:tav tm="0">
                                          <p:val>
                                            <p:fltVal val="0"/>
                                          </p:val>
                                        </p:tav>
                                        <p:tav tm="100000">
                                          <p:val>
                                            <p:strVal val="#ppt_w"/>
                                          </p:val>
                                        </p:tav>
                                      </p:tavLst>
                                    </p:anim>
                                    <p:anim calcmode="lin" valueType="num">
                                      <p:cBhvr>
                                        <p:cTn id="13" dur="500" fill="hold"/>
                                        <p:tgtEl>
                                          <p:spTgt spid="13"/>
                                        </p:tgtEl>
                                        <p:attrNameLst>
                                          <p:attrName>ppt_h</p:attrName>
                                        </p:attrNameLst>
                                      </p:cBhvr>
                                      <p:tavLst>
                                        <p:tav tm="0">
                                          <p:val>
                                            <p:fltVal val="0"/>
                                          </p:val>
                                        </p:tav>
                                        <p:tav tm="100000">
                                          <p:val>
                                            <p:strVal val="#ppt_h"/>
                                          </p:val>
                                        </p:tav>
                                      </p:tavLst>
                                    </p:anim>
                                    <p:animEffect transition="in" filter="fade">
                                      <p:cBhvr>
                                        <p:cTn id="14" dur="500"/>
                                        <p:tgtEl>
                                          <p:spTgt spid="13"/>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8" fill="hold" nodeType="clickEffect">
                                  <p:stCondLst>
                                    <p:cond delay="0"/>
                                  </p:stCondLst>
                                  <p:childTnLst>
                                    <p:set>
                                      <p:cBhvr>
                                        <p:cTn id="18" dur="1" fill="hold">
                                          <p:stCondLst>
                                            <p:cond delay="0"/>
                                          </p:stCondLst>
                                        </p:cTn>
                                        <p:tgtEl>
                                          <p:spTgt spid="6">
                                            <p:txEl>
                                              <p:pRg st="0" end="0"/>
                                            </p:txEl>
                                          </p:spTgt>
                                        </p:tgtEl>
                                        <p:attrNameLst>
                                          <p:attrName>style.visibility</p:attrName>
                                        </p:attrNameLst>
                                      </p:cBhvr>
                                      <p:to>
                                        <p:strVal val="visible"/>
                                      </p:to>
                                    </p:set>
                                    <p:animEffect transition="in" filter="wipe(left)">
                                      <p:cBhvr>
                                        <p:cTn id="19" dur="500"/>
                                        <p:tgtEl>
                                          <p:spTgt spid="6">
                                            <p:txEl>
                                              <p:pRg st="0" end="0"/>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53" presetClass="entr" presetSubtype="16" fill="hold" nodeType="clickEffect">
                                  <p:stCondLst>
                                    <p:cond delay="0"/>
                                  </p:stCondLst>
                                  <p:childTnLst>
                                    <p:set>
                                      <p:cBhvr>
                                        <p:cTn id="23" dur="1" fill="hold">
                                          <p:stCondLst>
                                            <p:cond delay="0"/>
                                          </p:stCondLst>
                                        </p:cTn>
                                        <p:tgtEl>
                                          <p:spTgt spid="9"/>
                                        </p:tgtEl>
                                        <p:attrNameLst>
                                          <p:attrName>style.visibility</p:attrName>
                                        </p:attrNameLst>
                                      </p:cBhvr>
                                      <p:to>
                                        <p:strVal val="visible"/>
                                      </p:to>
                                    </p:set>
                                    <p:anim calcmode="lin" valueType="num">
                                      <p:cBhvr>
                                        <p:cTn id="24" dur="500" fill="hold"/>
                                        <p:tgtEl>
                                          <p:spTgt spid="9"/>
                                        </p:tgtEl>
                                        <p:attrNameLst>
                                          <p:attrName>ppt_w</p:attrName>
                                        </p:attrNameLst>
                                      </p:cBhvr>
                                      <p:tavLst>
                                        <p:tav tm="0">
                                          <p:val>
                                            <p:fltVal val="0"/>
                                          </p:val>
                                        </p:tav>
                                        <p:tav tm="100000">
                                          <p:val>
                                            <p:strVal val="#ppt_w"/>
                                          </p:val>
                                        </p:tav>
                                      </p:tavLst>
                                    </p:anim>
                                    <p:anim calcmode="lin" valueType="num">
                                      <p:cBhvr>
                                        <p:cTn id="25" dur="500" fill="hold"/>
                                        <p:tgtEl>
                                          <p:spTgt spid="9"/>
                                        </p:tgtEl>
                                        <p:attrNameLst>
                                          <p:attrName>ppt_h</p:attrName>
                                        </p:attrNameLst>
                                      </p:cBhvr>
                                      <p:tavLst>
                                        <p:tav tm="0">
                                          <p:val>
                                            <p:fltVal val="0"/>
                                          </p:val>
                                        </p:tav>
                                        <p:tav tm="100000">
                                          <p:val>
                                            <p:strVal val="#ppt_h"/>
                                          </p:val>
                                        </p:tav>
                                      </p:tavLst>
                                    </p:anim>
                                    <p:animEffect transition="in" filter="fade">
                                      <p:cBhvr>
                                        <p:cTn id="26" dur="500"/>
                                        <p:tgtEl>
                                          <p:spTgt spid="9"/>
                                        </p:tgtEl>
                                      </p:cBhvr>
                                    </p:animEffect>
                                  </p:childTnLst>
                                </p:cTn>
                              </p:par>
                              <p:par>
                                <p:cTn id="27" presetID="53" presetClass="entr" presetSubtype="16" fill="hold" grpId="0" nodeType="withEffect">
                                  <p:stCondLst>
                                    <p:cond delay="0"/>
                                  </p:stCondLst>
                                  <p:childTnLst>
                                    <p:set>
                                      <p:cBhvr>
                                        <p:cTn id="28" dur="1" fill="hold">
                                          <p:stCondLst>
                                            <p:cond delay="0"/>
                                          </p:stCondLst>
                                        </p:cTn>
                                        <p:tgtEl>
                                          <p:spTgt spid="15"/>
                                        </p:tgtEl>
                                        <p:attrNameLst>
                                          <p:attrName>style.visibility</p:attrName>
                                        </p:attrNameLst>
                                      </p:cBhvr>
                                      <p:to>
                                        <p:strVal val="visible"/>
                                      </p:to>
                                    </p:set>
                                    <p:anim calcmode="lin" valueType="num">
                                      <p:cBhvr>
                                        <p:cTn id="29" dur="500" fill="hold"/>
                                        <p:tgtEl>
                                          <p:spTgt spid="15"/>
                                        </p:tgtEl>
                                        <p:attrNameLst>
                                          <p:attrName>ppt_w</p:attrName>
                                        </p:attrNameLst>
                                      </p:cBhvr>
                                      <p:tavLst>
                                        <p:tav tm="0">
                                          <p:val>
                                            <p:fltVal val="0"/>
                                          </p:val>
                                        </p:tav>
                                        <p:tav tm="100000">
                                          <p:val>
                                            <p:strVal val="#ppt_w"/>
                                          </p:val>
                                        </p:tav>
                                      </p:tavLst>
                                    </p:anim>
                                    <p:anim calcmode="lin" valueType="num">
                                      <p:cBhvr>
                                        <p:cTn id="30" dur="500" fill="hold"/>
                                        <p:tgtEl>
                                          <p:spTgt spid="15"/>
                                        </p:tgtEl>
                                        <p:attrNameLst>
                                          <p:attrName>ppt_h</p:attrName>
                                        </p:attrNameLst>
                                      </p:cBhvr>
                                      <p:tavLst>
                                        <p:tav tm="0">
                                          <p:val>
                                            <p:fltVal val="0"/>
                                          </p:val>
                                        </p:tav>
                                        <p:tav tm="100000">
                                          <p:val>
                                            <p:strVal val="#ppt_h"/>
                                          </p:val>
                                        </p:tav>
                                      </p:tavLst>
                                    </p:anim>
                                    <p:animEffect transition="in" filter="fade">
                                      <p:cBhvr>
                                        <p:cTn id="31" dur="500"/>
                                        <p:tgtEl>
                                          <p:spTgt spid="15"/>
                                        </p:tgtEl>
                                      </p:cBhvr>
                                    </p:animEffect>
                                  </p:childTnLst>
                                </p:cTn>
                              </p:par>
                            </p:childTnLst>
                          </p:cTn>
                        </p:par>
                      </p:childTnLst>
                    </p:cTn>
                  </p:par>
                  <p:par>
                    <p:cTn id="32" fill="hold">
                      <p:stCondLst>
                        <p:cond delay="indefinite"/>
                      </p:stCondLst>
                      <p:childTnLst>
                        <p:par>
                          <p:cTn id="33" fill="hold">
                            <p:stCondLst>
                              <p:cond delay="0"/>
                            </p:stCondLst>
                            <p:childTnLst>
                              <p:par>
                                <p:cTn id="34" presetID="22" presetClass="entr" presetSubtype="8" fill="hold" grpId="0" nodeType="click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wipe(left)">
                                      <p:cBhvr>
                                        <p:cTn id="36" dur="500"/>
                                        <p:tgtEl>
                                          <p:spTgt spid="14"/>
                                        </p:tgtEl>
                                      </p:cBhvr>
                                    </p:animEffect>
                                  </p:childTnLst>
                                </p:cTn>
                              </p:par>
                            </p:childTnLst>
                          </p:cTn>
                        </p:par>
                      </p:childTnLst>
                    </p:cTn>
                  </p:par>
                  <p:par>
                    <p:cTn id="37" fill="hold">
                      <p:stCondLst>
                        <p:cond delay="indefinite"/>
                      </p:stCondLst>
                      <p:childTnLst>
                        <p:par>
                          <p:cTn id="38" fill="hold">
                            <p:stCondLst>
                              <p:cond delay="0"/>
                            </p:stCondLst>
                            <p:childTnLst>
                              <p:par>
                                <p:cTn id="39" presetID="22" presetClass="entr" presetSubtype="8" fill="hold" nodeType="clickEffect">
                                  <p:stCondLst>
                                    <p:cond delay="0"/>
                                  </p:stCondLst>
                                  <p:childTnLst>
                                    <p:set>
                                      <p:cBhvr>
                                        <p:cTn id="40" dur="1" fill="hold">
                                          <p:stCondLst>
                                            <p:cond delay="0"/>
                                          </p:stCondLst>
                                        </p:cTn>
                                        <p:tgtEl>
                                          <p:spTgt spid="12"/>
                                        </p:tgtEl>
                                        <p:attrNameLst>
                                          <p:attrName>style.visibility</p:attrName>
                                        </p:attrNameLst>
                                      </p:cBhvr>
                                      <p:to>
                                        <p:strVal val="visible"/>
                                      </p:to>
                                    </p:set>
                                    <p:animEffect transition="in" filter="wipe(left)">
                                      <p:cBhvr>
                                        <p:cTn id="41" dur="1000"/>
                                        <p:tgtEl>
                                          <p:spTgt spid="12"/>
                                        </p:tgtEl>
                                      </p:cBhvr>
                                    </p:animEffect>
                                  </p:childTnLst>
                                </p:cTn>
                              </p:par>
                              <p:par>
                                <p:cTn id="42" presetID="53" presetClass="entr" presetSubtype="16" fill="hold" nodeType="withEffect">
                                  <p:stCondLst>
                                    <p:cond delay="0"/>
                                  </p:stCondLst>
                                  <p:childTnLst>
                                    <p:set>
                                      <p:cBhvr>
                                        <p:cTn id="43" dur="1" fill="hold">
                                          <p:stCondLst>
                                            <p:cond delay="0"/>
                                          </p:stCondLst>
                                        </p:cTn>
                                        <p:tgtEl>
                                          <p:spTgt spid="8"/>
                                        </p:tgtEl>
                                        <p:attrNameLst>
                                          <p:attrName>style.visibility</p:attrName>
                                        </p:attrNameLst>
                                      </p:cBhvr>
                                      <p:to>
                                        <p:strVal val="visible"/>
                                      </p:to>
                                    </p:set>
                                    <p:anim calcmode="lin" valueType="num">
                                      <p:cBhvr>
                                        <p:cTn id="44" dur="500" fill="hold"/>
                                        <p:tgtEl>
                                          <p:spTgt spid="8"/>
                                        </p:tgtEl>
                                        <p:attrNameLst>
                                          <p:attrName>ppt_w</p:attrName>
                                        </p:attrNameLst>
                                      </p:cBhvr>
                                      <p:tavLst>
                                        <p:tav tm="0">
                                          <p:val>
                                            <p:fltVal val="0"/>
                                          </p:val>
                                        </p:tav>
                                        <p:tav tm="100000">
                                          <p:val>
                                            <p:strVal val="#ppt_w"/>
                                          </p:val>
                                        </p:tav>
                                      </p:tavLst>
                                    </p:anim>
                                    <p:anim calcmode="lin" valueType="num">
                                      <p:cBhvr>
                                        <p:cTn id="45" dur="500" fill="hold"/>
                                        <p:tgtEl>
                                          <p:spTgt spid="8"/>
                                        </p:tgtEl>
                                        <p:attrNameLst>
                                          <p:attrName>ppt_h</p:attrName>
                                        </p:attrNameLst>
                                      </p:cBhvr>
                                      <p:tavLst>
                                        <p:tav tm="0">
                                          <p:val>
                                            <p:fltVal val="0"/>
                                          </p:val>
                                        </p:tav>
                                        <p:tav tm="100000">
                                          <p:val>
                                            <p:strVal val="#ppt_h"/>
                                          </p:val>
                                        </p:tav>
                                      </p:tavLst>
                                    </p:anim>
                                    <p:animEffect transition="in" filter="fade">
                                      <p:cBhvr>
                                        <p:cTn id="46" dur="500"/>
                                        <p:tgtEl>
                                          <p:spTgt spid="8"/>
                                        </p:tgtEl>
                                      </p:cBhvr>
                                    </p:animEffect>
                                  </p:childTnLst>
                                </p:cTn>
                              </p:par>
                            </p:childTnLst>
                          </p:cTn>
                        </p:par>
                        <p:par>
                          <p:cTn id="47" fill="hold">
                            <p:stCondLst>
                              <p:cond delay="1000"/>
                            </p:stCondLst>
                            <p:childTnLst>
                              <p:par>
                                <p:cTn id="48" presetID="22" presetClass="entr" presetSubtype="8" fill="hold" grpId="0" nodeType="afterEffect">
                                  <p:stCondLst>
                                    <p:cond delay="0"/>
                                  </p:stCondLst>
                                  <p:childTnLst>
                                    <p:set>
                                      <p:cBhvr>
                                        <p:cTn id="49" dur="1" fill="hold">
                                          <p:stCondLst>
                                            <p:cond delay="0"/>
                                          </p:stCondLst>
                                        </p:cTn>
                                        <p:tgtEl>
                                          <p:spTgt spid="16"/>
                                        </p:tgtEl>
                                        <p:attrNameLst>
                                          <p:attrName>style.visibility</p:attrName>
                                        </p:attrNameLst>
                                      </p:cBhvr>
                                      <p:to>
                                        <p:strVal val="visible"/>
                                      </p:to>
                                    </p:set>
                                    <p:animEffect transition="in" filter="wipe(left)">
                                      <p:cBhvr>
                                        <p:cTn id="50"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5" grpId="0"/>
      <p:bldP spid="16" grpId="0"/>
      <p:bldP spid="14"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Publicly Available Information</a:t>
            </a:r>
            <a:endParaRPr lang="en-US" dirty="0"/>
          </a:p>
        </p:txBody>
      </p:sp>
      <p:sp>
        <p:nvSpPr>
          <p:cNvPr id="3" name="Slide Number Placeholder 2"/>
          <p:cNvSpPr>
            <a:spLocks noGrp="1"/>
          </p:cNvSpPr>
          <p:nvPr>
            <p:ph type="sldNum" sz="quarter" idx="11"/>
          </p:nvPr>
        </p:nvSpPr>
        <p:spPr/>
        <p:txBody>
          <a:bodyPr/>
          <a:lstStyle/>
          <a:p>
            <a:fld id="{B1CB1FA8-4E22-0D4A-9BB9-7654826DCCAF}" type="slidenum">
              <a:rPr lang="en-US" smtClean="0"/>
              <a:pPr/>
              <a:t>19</a:t>
            </a:fld>
            <a:endParaRPr lang="en-US"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20557" y="1542711"/>
            <a:ext cx="5339368" cy="3595174"/>
          </a:xfrm>
          <a:prstGeom prst="rect">
            <a:avLst/>
          </a:prstGeom>
        </p:spPr>
      </p:pic>
      <p:sp>
        <p:nvSpPr>
          <p:cNvPr id="5" name="TextBox 4"/>
          <p:cNvSpPr txBox="1"/>
          <p:nvPr/>
        </p:nvSpPr>
        <p:spPr>
          <a:xfrm>
            <a:off x="2124973" y="5296156"/>
            <a:ext cx="5495027" cy="584775"/>
          </a:xfrm>
          <a:prstGeom prst="rect">
            <a:avLst/>
          </a:prstGeom>
          <a:noFill/>
        </p:spPr>
        <p:txBody>
          <a:bodyPr wrap="square" rtlCol="0">
            <a:spAutoFit/>
          </a:bodyPr>
          <a:lstStyle/>
          <a:p>
            <a:r>
              <a:rPr lang="en-US" sz="3200" b="1" dirty="0" smtClean="0">
                <a:solidFill>
                  <a:srgbClr val="C00000"/>
                </a:solidFill>
              </a:rPr>
              <a:t>Is it individually identifiable?</a:t>
            </a:r>
            <a:endParaRPr lang="en-US" sz="3200" b="1" dirty="0">
              <a:solidFill>
                <a:srgbClr val="C00000"/>
              </a:solidFill>
            </a:endParaRPr>
          </a:p>
        </p:txBody>
      </p:sp>
    </p:spTree>
    <p:extLst>
      <p:ext uri="{BB962C8B-B14F-4D97-AF65-F5344CB8AC3E}">
        <p14:creationId xmlns:p14="http://schemas.microsoft.com/office/powerpoint/2010/main" val="14531917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3" cstate="print">
            <a:extLst>
              <a:ext uri="{28A0092B-C50C-407E-A947-70E740481C1C}">
                <a14:useLocalDpi xmlns:a14="http://schemas.microsoft.com/office/drawing/2010/main"/>
              </a:ext>
            </a:extLst>
          </a:blip>
          <a:srcRect/>
          <a:stretch/>
        </p:blipFill>
        <p:spPr>
          <a:xfrm>
            <a:off x="-1" y="0"/>
            <a:ext cx="9144001" cy="6858000"/>
          </a:xfrm>
          <a:prstGeom prst="rect">
            <a:avLst/>
          </a:prstGeom>
        </p:spPr>
      </p:pic>
      <p:sp>
        <p:nvSpPr>
          <p:cNvPr id="4" name="Rectangle 3"/>
          <p:cNvSpPr/>
          <p:nvPr/>
        </p:nvSpPr>
        <p:spPr>
          <a:xfrm>
            <a:off x="0" y="209176"/>
            <a:ext cx="6051884" cy="1718235"/>
          </a:xfrm>
          <a:prstGeom prst="rect">
            <a:avLst/>
          </a:prstGeom>
          <a:solidFill>
            <a:schemeClr val="tx1">
              <a:alpha val="44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TextBox 5"/>
          <p:cNvSpPr txBox="1"/>
          <p:nvPr/>
        </p:nvSpPr>
        <p:spPr>
          <a:xfrm>
            <a:off x="493059" y="493061"/>
            <a:ext cx="5558825" cy="830997"/>
          </a:xfrm>
          <a:prstGeom prst="rect">
            <a:avLst/>
          </a:prstGeom>
          <a:noFill/>
        </p:spPr>
        <p:txBody>
          <a:bodyPr wrap="square" rtlCol="0">
            <a:spAutoFit/>
          </a:bodyPr>
          <a:lstStyle/>
          <a:p>
            <a:pPr marL="457200" indent="-457200">
              <a:buFont typeface="Arial"/>
              <a:buChar char="•"/>
            </a:pPr>
            <a:r>
              <a:rPr lang="en-US" sz="4800" dirty="0" smtClean="0">
                <a:solidFill>
                  <a:schemeClr val="bg1"/>
                </a:solidFill>
              </a:rPr>
              <a:t>Where do I start?</a:t>
            </a:r>
          </a:p>
        </p:txBody>
      </p:sp>
    </p:spTree>
    <p:extLst>
      <p:ext uri="{BB962C8B-B14F-4D97-AF65-F5344CB8AC3E}">
        <p14:creationId xmlns:p14="http://schemas.microsoft.com/office/powerpoint/2010/main" val="230439763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Get IRB Determination</a:t>
            </a:r>
            <a:endParaRPr lang="en-US" dirty="0"/>
          </a:p>
        </p:txBody>
      </p:sp>
      <p:sp>
        <p:nvSpPr>
          <p:cNvPr id="3" name="Slide Number Placeholder 2"/>
          <p:cNvSpPr>
            <a:spLocks noGrp="1"/>
          </p:cNvSpPr>
          <p:nvPr>
            <p:ph type="sldNum" sz="quarter" idx="11"/>
          </p:nvPr>
        </p:nvSpPr>
        <p:spPr/>
        <p:txBody>
          <a:bodyPr/>
          <a:lstStyle/>
          <a:p>
            <a:fld id="{B1CB1FA8-4E22-0D4A-9BB9-7654826DCCAF}" type="slidenum">
              <a:rPr lang="en-US" smtClean="0"/>
              <a:pPr/>
              <a:t>20</a:t>
            </a:fld>
            <a:endParaRPr lang="en-US"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24560" y="2022500"/>
            <a:ext cx="2783840" cy="2783840"/>
          </a:xfrm>
          <a:prstGeom prst="rect">
            <a:avLst/>
          </a:prstGeom>
          <a:ln>
            <a:noFill/>
          </a:ln>
          <a:effectLst>
            <a:outerShdw blurRad="292100" dist="139700" dir="2700000" algn="tl" rotWithShape="0">
              <a:srgbClr val="333333">
                <a:alpha val="65000"/>
              </a:srgbClr>
            </a:outerShdw>
          </a:effectLst>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583430" y="2144420"/>
            <a:ext cx="3797300" cy="2540000"/>
          </a:xfrm>
          <a:prstGeom prst="rect">
            <a:avLst/>
          </a:prstGeom>
          <a:ln>
            <a:noFill/>
          </a:ln>
          <a:effectLst>
            <a:outerShdw blurRad="292100" dist="139700" dir="2700000" algn="tl" rotWithShape="0">
              <a:srgbClr val="333333">
                <a:alpha val="65000"/>
              </a:srgbClr>
            </a:outerShdw>
          </a:effectLst>
        </p:spPr>
      </p:pic>
      <p:sp>
        <p:nvSpPr>
          <p:cNvPr id="6" name="TextBox 5"/>
          <p:cNvSpPr txBox="1"/>
          <p:nvPr/>
        </p:nvSpPr>
        <p:spPr>
          <a:xfrm>
            <a:off x="1046480" y="5019040"/>
            <a:ext cx="2661920" cy="369332"/>
          </a:xfrm>
          <a:prstGeom prst="rect">
            <a:avLst/>
          </a:prstGeom>
          <a:noFill/>
        </p:spPr>
        <p:txBody>
          <a:bodyPr wrap="square" rtlCol="0">
            <a:spAutoFit/>
          </a:bodyPr>
          <a:lstStyle/>
          <a:p>
            <a:pPr algn="ctr"/>
            <a:r>
              <a:rPr lang="en-US" b="1" dirty="0" smtClean="0"/>
              <a:t>Thesis or Dissertation</a:t>
            </a:r>
            <a:endParaRPr lang="en-US" b="1" dirty="0"/>
          </a:p>
        </p:txBody>
      </p:sp>
      <p:sp>
        <p:nvSpPr>
          <p:cNvPr id="7" name="TextBox 6"/>
          <p:cNvSpPr txBox="1"/>
          <p:nvPr/>
        </p:nvSpPr>
        <p:spPr>
          <a:xfrm>
            <a:off x="4795520" y="5019040"/>
            <a:ext cx="3585210" cy="369332"/>
          </a:xfrm>
          <a:prstGeom prst="rect">
            <a:avLst/>
          </a:prstGeom>
          <a:noFill/>
        </p:spPr>
        <p:txBody>
          <a:bodyPr wrap="square" rtlCol="0">
            <a:spAutoFit/>
          </a:bodyPr>
          <a:lstStyle/>
          <a:p>
            <a:pPr algn="ctr"/>
            <a:r>
              <a:rPr lang="en-US" b="1" dirty="0" smtClean="0"/>
              <a:t>IRB Official Determination</a:t>
            </a:r>
            <a:endParaRPr lang="en-US" b="1" dirty="0"/>
          </a:p>
        </p:txBody>
      </p:sp>
    </p:spTree>
    <p:extLst>
      <p:ext uri="{BB962C8B-B14F-4D97-AF65-F5344CB8AC3E}">
        <p14:creationId xmlns:p14="http://schemas.microsoft.com/office/powerpoint/2010/main" val="31362281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1175185" y="283841"/>
            <a:ext cx="6801752" cy="6123837"/>
          </a:xfrm>
          <a:prstGeom prst="rect">
            <a:avLst/>
          </a:prstGeom>
        </p:spPr>
      </p:pic>
      <p:sp>
        <p:nvSpPr>
          <p:cNvPr id="3" name="Oval 2"/>
          <p:cNvSpPr/>
          <p:nvPr/>
        </p:nvSpPr>
        <p:spPr>
          <a:xfrm>
            <a:off x="1900990" y="4078705"/>
            <a:ext cx="5955632" cy="1046748"/>
          </a:xfrm>
          <a:prstGeom prst="ellipse">
            <a:avLst/>
          </a:prstGeom>
          <a:no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65221550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Expand Services of Agency</a:t>
            </a:r>
            <a:endParaRPr lang="en-US" dirty="0"/>
          </a:p>
        </p:txBody>
      </p:sp>
      <p:sp>
        <p:nvSpPr>
          <p:cNvPr id="3" name="Slide Number Placeholder 2"/>
          <p:cNvSpPr>
            <a:spLocks noGrp="1"/>
          </p:cNvSpPr>
          <p:nvPr>
            <p:ph type="sldNum" sz="quarter" idx="11"/>
          </p:nvPr>
        </p:nvSpPr>
        <p:spPr/>
        <p:txBody>
          <a:bodyPr/>
          <a:lstStyle/>
          <a:p>
            <a:fld id="{B1CB1FA8-4E22-0D4A-9BB9-7654826DCCAF}" type="slidenum">
              <a:rPr lang="en-US" smtClean="0"/>
              <a:pPr/>
              <a:t>22</a:t>
            </a:fld>
            <a:endParaRPr lang="en-US" dirty="0"/>
          </a:p>
        </p:txBody>
      </p:sp>
      <p:sp>
        <p:nvSpPr>
          <p:cNvPr id="6" name="TextBox 5"/>
          <p:cNvSpPr txBox="1"/>
          <p:nvPr/>
        </p:nvSpPr>
        <p:spPr>
          <a:xfrm>
            <a:off x="2011680" y="5621675"/>
            <a:ext cx="5090160" cy="1077218"/>
          </a:xfrm>
          <a:prstGeom prst="rect">
            <a:avLst/>
          </a:prstGeom>
          <a:noFill/>
        </p:spPr>
        <p:txBody>
          <a:bodyPr wrap="square" rtlCol="0">
            <a:spAutoFit/>
          </a:bodyPr>
          <a:lstStyle/>
          <a:p>
            <a:pPr algn="ctr"/>
            <a:r>
              <a:rPr lang="en-US" sz="3200" b="1" dirty="0" smtClean="0"/>
              <a:t>Research?</a:t>
            </a:r>
          </a:p>
          <a:p>
            <a:pPr algn="ctr"/>
            <a:r>
              <a:rPr lang="en-US" sz="3200" b="1" dirty="0" smtClean="0"/>
              <a:t>Human Subject?</a:t>
            </a:r>
          </a:p>
        </p:txBody>
      </p:sp>
      <p:pic>
        <p:nvPicPr>
          <p:cNvPr id="7" name="Picture 6"/>
          <p:cNvPicPr>
            <a:picLocks noChangeAspect="1"/>
          </p:cNvPicPr>
          <p:nvPr/>
        </p:nvPicPr>
        <p:blipFill>
          <a:blip r:embed="rId3"/>
          <a:stretch>
            <a:fillRect/>
          </a:stretch>
        </p:blipFill>
        <p:spPr>
          <a:xfrm>
            <a:off x="1880372" y="1217864"/>
            <a:ext cx="5065939" cy="4503057"/>
          </a:xfrm>
          <a:prstGeom prst="rect">
            <a:avLst/>
          </a:prstGeom>
        </p:spPr>
      </p:pic>
      <p:pic>
        <p:nvPicPr>
          <p:cNvPr id="4" name="Picture 3"/>
          <p:cNvPicPr>
            <a:picLocks noChangeAspect="1"/>
          </p:cNvPicPr>
          <p:nvPr/>
        </p:nvPicPr>
        <p:blipFill>
          <a:blip r:embed="rId4"/>
          <a:stretch>
            <a:fillRect/>
          </a:stretch>
        </p:blipFill>
        <p:spPr>
          <a:xfrm>
            <a:off x="5959689" y="5629038"/>
            <a:ext cx="512108" cy="518205"/>
          </a:xfrm>
          <a:prstGeom prst="rect">
            <a:avLst/>
          </a:prstGeom>
        </p:spPr>
      </p:pic>
      <p:pic>
        <p:nvPicPr>
          <p:cNvPr id="5" name="Picture 4"/>
          <p:cNvPicPr>
            <a:picLocks noChangeAspect="1"/>
          </p:cNvPicPr>
          <p:nvPr/>
        </p:nvPicPr>
        <p:blipFill>
          <a:blip r:embed="rId4"/>
          <a:stretch>
            <a:fillRect/>
          </a:stretch>
        </p:blipFill>
        <p:spPr>
          <a:xfrm>
            <a:off x="5959689" y="6160284"/>
            <a:ext cx="512108" cy="518205"/>
          </a:xfrm>
          <a:prstGeom prst="rect">
            <a:avLst/>
          </a:prstGeom>
        </p:spPr>
      </p:pic>
    </p:spTree>
    <p:extLst>
      <p:ext uri="{BB962C8B-B14F-4D97-AF65-F5344CB8AC3E}">
        <p14:creationId xmlns:p14="http://schemas.microsoft.com/office/powerpoint/2010/main" val="25561665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 calcmode="lin" valueType="num">
                                      <p:cBhvr>
                                        <p:cTn id="7" dur="500" fill="hold"/>
                                        <p:tgtEl>
                                          <p:spTgt spid="6">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6">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6">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6">
                                            <p:txEl>
                                              <p:pRg st="1" end="1"/>
                                            </p:txEl>
                                          </p:spTgt>
                                        </p:tgtEl>
                                        <p:attrNameLst>
                                          <p:attrName>style.visibility</p:attrName>
                                        </p:attrNameLst>
                                      </p:cBhvr>
                                      <p:to>
                                        <p:strVal val="visible"/>
                                      </p:to>
                                    </p:set>
                                    <p:anim calcmode="lin" valueType="num">
                                      <p:cBhvr>
                                        <p:cTn id="14" dur="500" fill="hold"/>
                                        <p:tgtEl>
                                          <p:spTgt spid="6">
                                            <p:txEl>
                                              <p:pRg st="1" end="1"/>
                                            </p:txEl>
                                          </p:spTgt>
                                        </p:tgtEl>
                                        <p:attrNameLst>
                                          <p:attrName>ppt_w</p:attrName>
                                        </p:attrNameLst>
                                      </p:cBhvr>
                                      <p:tavLst>
                                        <p:tav tm="0">
                                          <p:val>
                                            <p:fltVal val="0"/>
                                          </p:val>
                                        </p:tav>
                                        <p:tav tm="100000">
                                          <p:val>
                                            <p:strVal val="#ppt_w"/>
                                          </p:val>
                                        </p:tav>
                                      </p:tavLst>
                                    </p:anim>
                                    <p:anim calcmode="lin" valueType="num">
                                      <p:cBhvr>
                                        <p:cTn id="15" dur="500" fill="hold"/>
                                        <p:tgtEl>
                                          <p:spTgt spid="6">
                                            <p:txEl>
                                              <p:pRg st="1" end="1"/>
                                            </p:txEl>
                                          </p:spTgt>
                                        </p:tgtEl>
                                        <p:attrNameLst>
                                          <p:attrName>ppt_h</p:attrName>
                                        </p:attrNameLst>
                                      </p:cBhvr>
                                      <p:tavLst>
                                        <p:tav tm="0">
                                          <p:val>
                                            <p:fltVal val="0"/>
                                          </p:val>
                                        </p:tav>
                                        <p:tav tm="100000">
                                          <p:val>
                                            <p:strVal val="#ppt_h"/>
                                          </p:val>
                                        </p:tav>
                                      </p:tavLst>
                                    </p:anim>
                                    <p:animEffect transition="in" filter="fade">
                                      <p:cBhvr>
                                        <p:cTn id="16" dur="500"/>
                                        <p:tgtEl>
                                          <p:spTgt spid="6">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does the IRB need to know?</a:t>
            </a:r>
            <a:endParaRPr lang="en-US" dirty="0"/>
          </a:p>
        </p:txBody>
      </p:sp>
      <p:sp>
        <p:nvSpPr>
          <p:cNvPr id="3" name="Slide Number Placeholder 2"/>
          <p:cNvSpPr>
            <a:spLocks noGrp="1"/>
          </p:cNvSpPr>
          <p:nvPr>
            <p:ph type="sldNum" sz="quarter" idx="11"/>
          </p:nvPr>
        </p:nvSpPr>
        <p:spPr/>
        <p:txBody>
          <a:bodyPr/>
          <a:lstStyle/>
          <a:p>
            <a:fld id="{B1CB1FA8-4E22-0D4A-9BB9-7654826DCCAF}" type="slidenum">
              <a:rPr lang="en-US" smtClean="0"/>
              <a:pPr/>
              <a:t>23</a:t>
            </a:fld>
            <a:endParaRPr lang="en-US" dirty="0"/>
          </a:p>
        </p:txBody>
      </p:sp>
      <p:pic>
        <p:nvPicPr>
          <p:cNvPr id="3078" name="Picture 6" descr="http://www.bold-type.com.au/wp-content/uploads/2013/11/Key_structure_writing_for_Hummingbird.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36749" y="1401898"/>
            <a:ext cx="4856479" cy="4277387"/>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2133600" y="4744720"/>
            <a:ext cx="1452880" cy="646331"/>
          </a:xfrm>
          <a:prstGeom prst="rect">
            <a:avLst/>
          </a:prstGeom>
          <a:noFill/>
        </p:spPr>
        <p:txBody>
          <a:bodyPr wrap="square" rtlCol="0">
            <a:spAutoFit/>
          </a:bodyPr>
          <a:lstStyle/>
          <a:p>
            <a:r>
              <a:rPr lang="en-US" b="1" dirty="0" smtClean="0">
                <a:solidFill>
                  <a:srgbClr val="FF0000"/>
                </a:solidFill>
              </a:rPr>
              <a:t>Subjects?</a:t>
            </a:r>
          </a:p>
          <a:p>
            <a:r>
              <a:rPr lang="en-US" b="1" dirty="0" smtClean="0">
                <a:solidFill>
                  <a:srgbClr val="FF0000"/>
                </a:solidFill>
              </a:rPr>
              <a:t>Researchers?</a:t>
            </a:r>
            <a:endParaRPr lang="en-US" b="1" dirty="0">
              <a:solidFill>
                <a:srgbClr val="FF0000"/>
              </a:solidFill>
            </a:endParaRPr>
          </a:p>
        </p:txBody>
      </p:sp>
      <p:sp>
        <p:nvSpPr>
          <p:cNvPr id="7" name="TextBox 6"/>
          <p:cNvSpPr txBox="1"/>
          <p:nvPr/>
        </p:nvSpPr>
        <p:spPr>
          <a:xfrm>
            <a:off x="5412636" y="1450624"/>
            <a:ext cx="2193637" cy="923330"/>
          </a:xfrm>
          <a:prstGeom prst="rect">
            <a:avLst/>
          </a:prstGeom>
          <a:noFill/>
        </p:spPr>
        <p:txBody>
          <a:bodyPr wrap="square" rtlCol="0">
            <a:spAutoFit/>
          </a:bodyPr>
          <a:lstStyle/>
          <a:p>
            <a:r>
              <a:rPr lang="en-US" b="1" dirty="0" smtClean="0">
                <a:solidFill>
                  <a:srgbClr val="FF0000"/>
                </a:solidFill>
              </a:rPr>
              <a:t>Time period?</a:t>
            </a:r>
          </a:p>
          <a:p>
            <a:r>
              <a:rPr lang="en-US" b="1" dirty="0" smtClean="0">
                <a:solidFill>
                  <a:srgbClr val="FF0000"/>
                </a:solidFill>
              </a:rPr>
              <a:t>Participant time commitment?</a:t>
            </a:r>
            <a:endParaRPr lang="en-US" b="1" dirty="0">
              <a:solidFill>
                <a:srgbClr val="FF0000"/>
              </a:solidFill>
            </a:endParaRPr>
          </a:p>
        </p:txBody>
      </p:sp>
      <p:sp>
        <p:nvSpPr>
          <p:cNvPr id="8" name="TextBox 7"/>
          <p:cNvSpPr txBox="1"/>
          <p:nvPr/>
        </p:nvSpPr>
        <p:spPr>
          <a:xfrm>
            <a:off x="3647440" y="1320800"/>
            <a:ext cx="1666240" cy="369332"/>
          </a:xfrm>
          <a:prstGeom prst="rect">
            <a:avLst/>
          </a:prstGeom>
          <a:noFill/>
        </p:spPr>
        <p:txBody>
          <a:bodyPr wrap="square" rtlCol="0">
            <a:spAutoFit/>
          </a:bodyPr>
          <a:lstStyle/>
          <a:p>
            <a:r>
              <a:rPr lang="en-US" b="1" dirty="0" smtClean="0">
                <a:solidFill>
                  <a:srgbClr val="FF0000"/>
                </a:solidFill>
              </a:rPr>
              <a:t>Study location?</a:t>
            </a:r>
            <a:endParaRPr lang="en-US" b="1" dirty="0">
              <a:solidFill>
                <a:srgbClr val="FF0000"/>
              </a:solidFill>
            </a:endParaRPr>
          </a:p>
        </p:txBody>
      </p:sp>
      <p:sp>
        <p:nvSpPr>
          <p:cNvPr id="9" name="TextBox 8"/>
          <p:cNvSpPr txBox="1"/>
          <p:nvPr/>
        </p:nvSpPr>
        <p:spPr>
          <a:xfrm>
            <a:off x="3990236" y="5397747"/>
            <a:ext cx="1422400" cy="646331"/>
          </a:xfrm>
          <a:prstGeom prst="rect">
            <a:avLst/>
          </a:prstGeom>
          <a:noFill/>
        </p:spPr>
        <p:txBody>
          <a:bodyPr wrap="square" rtlCol="0">
            <a:spAutoFit/>
          </a:bodyPr>
          <a:lstStyle/>
          <a:p>
            <a:r>
              <a:rPr lang="en-US" b="1" dirty="0" smtClean="0">
                <a:solidFill>
                  <a:srgbClr val="FF0000"/>
                </a:solidFill>
              </a:rPr>
              <a:t>Data?</a:t>
            </a:r>
          </a:p>
          <a:p>
            <a:r>
              <a:rPr lang="en-US" b="1" dirty="0" smtClean="0">
                <a:solidFill>
                  <a:srgbClr val="FF0000"/>
                </a:solidFill>
              </a:rPr>
              <a:t>Specimens?</a:t>
            </a:r>
          </a:p>
        </p:txBody>
      </p:sp>
      <p:sp>
        <p:nvSpPr>
          <p:cNvPr id="10" name="TextBox 9"/>
          <p:cNvSpPr txBox="1"/>
          <p:nvPr/>
        </p:nvSpPr>
        <p:spPr>
          <a:xfrm>
            <a:off x="1696720" y="3108960"/>
            <a:ext cx="1899920" cy="923330"/>
          </a:xfrm>
          <a:prstGeom prst="rect">
            <a:avLst/>
          </a:prstGeom>
          <a:noFill/>
        </p:spPr>
        <p:txBody>
          <a:bodyPr wrap="square" rtlCol="0">
            <a:spAutoFit/>
          </a:bodyPr>
          <a:lstStyle/>
          <a:p>
            <a:r>
              <a:rPr lang="en-US" b="1" dirty="0" smtClean="0">
                <a:solidFill>
                  <a:srgbClr val="FF0000"/>
                </a:solidFill>
              </a:rPr>
              <a:t>Study this topic?</a:t>
            </a:r>
          </a:p>
          <a:p>
            <a:r>
              <a:rPr lang="en-US" b="1" dirty="0">
                <a:solidFill>
                  <a:srgbClr val="FF0000"/>
                </a:solidFill>
              </a:rPr>
              <a:t>Hypothesis?</a:t>
            </a:r>
          </a:p>
          <a:p>
            <a:endParaRPr lang="en-US" b="1" dirty="0">
              <a:solidFill>
                <a:srgbClr val="FF0000"/>
              </a:solidFill>
            </a:endParaRPr>
          </a:p>
        </p:txBody>
      </p:sp>
      <p:sp>
        <p:nvSpPr>
          <p:cNvPr id="11" name="TextBox 10"/>
          <p:cNvSpPr txBox="1"/>
          <p:nvPr/>
        </p:nvSpPr>
        <p:spPr>
          <a:xfrm>
            <a:off x="6024880" y="4673600"/>
            <a:ext cx="1554480" cy="646331"/>
          </a:xfrm>
          <a:prstGeom prst="rect">
            <a:avLst/>
          </a:prstGeom>
          <a:noFill/>
        </p:spPr>
        <p:txBody>
          <a:bodyPr wrap="square" rtlCol="0">
            <a:spAutoFit/>
          </a:bodyPr>
          <a:lstStyle/>
          <a:p>
            <a:r>
              <a:rPr lang="en-US" b="1" dirty="0" smtClean="0">
                <a:solidFill>
                  <a:srgbClr val="FF0000"/>
                </a:solidFill>
              </a:rPr>
              <a:t>Collect data?</a:t>
            </a:r>
            <a:br>
              <a:rPr lang="en-US" b="1" dirty="0" smtClean="0">
                <a:solidFill>
                  <a:srgbClr val="FF0000"/>
                </a:solidFill>
              </a:rPr>
            </a:br>
            <a:r>
              <a:rPr lang="en-US" b="1" dirty="0" smtClean="0">
                <a:solidFill>
                  <a:srgbClr val="FF0000"/>
                </a:solidFill>
              </a:rPr>
              <a:t>Use data?</a:t>
            </a:r>
            <a:endParaRPr lang="en-US" b="1" dirty="0">
              <a:solidFill>
                <a:srgbClr val="FF0000"/>
              </a:solidFill>
            </a:endParaRPr>
          </a:p>
        </p:txBody>
      </p:sp>
      <p:sp>
        <p:nvSpPr>
          <p:cNvPr id="12" name="Rectangle 11"/>
          <p:cNvSpPr/>
          <p:nvPr/>
        </p:nvSpPr>
        <p:spPr>
          <a:xfrm>
            <a:off x="6287672" y="3174151"/>
            <a:ext cx="2963007" cy="707886"/>
          </a:xfrm>
          <a:prstGeom prst="rect">
            <a:avLst/>
          </a:prstGeom>
        </p:spPr>
        <p:txBody>
          <a:bodyPr wrap="square">
            <a:spAutoFit/>
          </a:bodyPr>
          <a:lstStyle/>
          <a:p>
            <a:pPr algn="ctr"/>
            <a:r>
              <a:rPr lang="en-US" sz="4000" b="1" dirty="0">
                <a:ln w="22225">
                  <a:solidFill>
                    <a:schemeClr val="accent2"/>
                  </a:solidFill>
                  <a:prstDash val="solid"/>
                </a:ln>
                <a:solidFill>
                  <a:schemeClr val="accent2">
                    <a:lumMod val="40000"/>
                    <a:lumOff val="60000"/>
                  </a:schemeClr>
                </a:solidFill>
              </a:rPr>
              <a:t>PROTOCOL</a:t>
            </a:r>
          </a:p>
        </p:txBody>
      </p:sp>
      <p:sp>
        <p:nvSpPr>
          <p:cNvPr id="4" name="Oval 3"/>
          <p:cNvSpPr/>
          <p:nvPr/>
        </p:nvSpPr>
        <p:spPr>
          <a:xfrm>
            <a:off x="6037414" y="4954552"/>
            <a:ext cx="1112489" cy="365380"/>
          </a:xfrm>
          <a:prstGeom prst="ellipse">
            <a:avLst/>
          </a:prstGeom>
          <a:noFill/>
          <a:ln w="38100">
            <a:solidFill>
              <a:schemeClr val="tx2">
                <a:lumMod val="60000"/>
                <a:lumOff val="4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2016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07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53" presetClass="entr" presetSubtype="16"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childTnLst>
                    </p:cTn>
                  </p:par>
                  <p:par>
                    <p:cTn id="14" fill="hold">
                      <p:stCondLst>
                        <p:cond delay="indefinite"/>
                      </p:stCondLst>
                      <p:childTnLst>
                        <p:par>
                          <p:cTn id="15" fill="hold">
                            <p:stCondLst>
                              <p:cond delay="0"/>
                            </p:stCondLst>
                            <p:childTnLst>
                              <p:par>
                                <p:cTn id="16" presetID="53" presetClass="entr" presetSubtype="16" fill="hold" grpId="0" nodeType="clickEffect">
                                  <p:stCondLst>
                                    <p:cond delay="0"/>
                                  </p:stCondLst>
                                  <p:childTnLst>
                                    <p:set>
                                      <p:cBhvr>
                                        <p:cTn id="17" dur="1" fill="hold">
                                          <p:stCondLst>
                                            <p:cond delay="0"/>
                                          </p:stCondLst>
                                        </p:cTn>
                                        <p:tgtEl>
                                          <p:spTgt spid="10"/>
                                        </p:tgtEl>
                                        <p:attrNameLst>
                                          <p:attrName>style.visibility</p:attrName>
                                        </p:attrNameLst>
                                      </p:cBhvr>
                                      <p:to>
                                        <p:strVal val="visible"/>
                                      </p:to>
                                    </p:set>
                                    <p:anim calcmode="lin" valueType="num">
                                      <p:cBhvr>
                                        <p:cTn id="18" dur="500" fill="hold"/>
                                        <p:tgtEl>
                                          <p:spTgt spid="10"/>
                                        </p:tgtEl>
                                        <p:attrNameLst>
                                          <p:attrName>ppt_w</p:attrName>
                                        </p:attrNameLst>
                                      </p:cBhvr>
                                      <p:tavLst>
                                        <p:tav tm="0">
                                          <p:val>
                                            <p:fltVal val="0"/>
                                          </p:val>
                                        </p:tav>
                                        <p:tav tm="100000">
                                          <p:val>
                                            <p:strVal val="#ppt_w"/>
                                          </p:val>
                                        </p:tav>
                                      </p:tavLst>
                                    </p:anim>
                                    <p:anim calcmode="lin" valueType="num">
                                      <p:cBhvr>
                                        <p:cTn id="19" dur="500" fill="hold"/>
                                        <p:tgtEl>
                                          <p:spTgt spid="10"/>
                                        </p:tgtEl>
                                        <p:attrNameLst>
                                          <p:attrName>ppt_h</p:attrName>
                                        </p:attrNameLst>
                                      </p:cBhvr>
                                      <p:tavLst>
                                        <p:tav tm="0">
                                          <p:val>
                                            <p:fltVal val="0"/>
                                          </p:val>
                                        </p:tav>
                                        <p:tav tm="100000">
                                          <p:val>
                                            <p:strVal val="#ppt_h"/>
                                          </p:val>
                                        </p:tav>
                                      </p:tavLst>
                                    </p:anim>
                                    <p:animEffect transition="in" filter="fade">
                                      <p:cBhvr>
                                        <p:cTn id="20" dur="500"/>
                                        <p:tgtEl>
                                          <p:spTgt spid="10"/>
                                        </p:tgtEl>
                                      </p:cBhvr>
                                    </p:animEffect>
                                  </p:childTnLst>
                                </p:cTn>
                              </p:par>
                            </p:childTnLst>
                          </p:cTn>
                        </p:par>
                      </p:childTnLst>
                    </p:cTn>
                  </p:par>
                  <p:par>
                    <p:cTn id="21" fill="hold">
                      <p:stCondLst>
                        <p:cond delay="indefinite"/>
                      </p:stCondLst>
                      <p:childTnLst>
                        <p:par>
                          <p:cTn id="22" fill="hold">
                            <p:stCondLst>
                              <p:cond delay="0"/>
                            </p:stCondLst>
                            <p:childTnLst>
                              <p:par>
                                <p:cTn id="23" presetID="53" presetClass="entr" presetSubtype="16" fill="hold" grpId="0" nodeType="click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p:cTn id="25" dur="500" fill="hold"/>
                                        <p:tgtEl>
                                          <p:spTgt spid="8"/>
                                        </p:tgtEl>
                                        <p:attrNameLst>
                                          <p:attrName>ppt_w</p:attrName>
                                        </p:attrNameLst>
                                      </p:cBhvr>
                                      <p:tavLst>
                                        <p:tav tm="0">
                                          <p:val>
                                            <p:fltVal val="0"/>
                                          </p:val>
                                        </p:tav>
                                        <p:tav tm="100000">
                                          <p:val>
                                            <p:strVal val="#ppt_w"/>
                                          </p:val>
                                        </p:tav>
                                      </p:tavLst>
                                    </p:anim>
                                    <p:anim calcmode="lin" valueType="num">
                                      <p:cBhvr>
                                        <p:cTn id="26" dur="500" fill="hold"/>
                                        <p:tgtEl>
                                          <p:spTgt spid="8"/>
                                        </p:tgtEl>
                                        <p:attrNameLst>
                                          <p:attrName>ppt_h</p:attrName>
                                        </p:attrNameLst>
                                      </p:cBhvr>
                                      <p:tavLst>
                                        <p:tav tm="0">
                                          <p:val>
                                            <p:fltVal val="0"/>
                                          </p:val>
                                        </p:tav>
                                        <p:tav tm="100000">
                                          <p:val>
                                            <p:strVal val="#ppt_h"/>
                                          </p:val>
                                        </p:tav>
                                      </p:tavLst>
                                    </p:anim>
                                    <p:animEffect transition="in" filter="fade">
                                      <p:cBhvr>
                                        <p:cTn id="27" dur="500"/>
                                        <p:tgtEl>
                                          <p:spTgt spid="8"/>
                                        </p:tgtEl>
                                      </p:cBhvr>
                                    </p:animEffect>
                                  </p:childTnLst>
                                </p:cTn>
                              </p:par>
                            </p:childTnLst>
                          </p:cTn>
                        </p:par>
                      </p:childTnLst>
                    </p:cTn>
                  </p:par>
                  <p:par>
                    <p:cTn id="28" fill="hold">
                      <p:stCondLst>
                        <p:cond delay="indefinite"/>
                      </p:stCondLst>
                      <p:childTnLst>
                        <p:par>
                          <p:cTn id="29" fill="hold">
                            <p:stCondLst>
                              <p:cond delay="0"/>
                            </p:stCondLst>
                            <p:childTnLst>
                              <p:par>
                                <p:cTn id="30" presetID="53" presetClass="entr" presetSubtype="16" fill="hold" grpId="0" nodeType="clickEffect">
                                  <p:stCondLst>
                                    <p:cond delay="0"/>
                                  </p:stCondLst>
                                  <p:childTnLst>
                                    <p:set>
                                      <p:cBhvr>
                                        <p:cTn id="31" dur="1" fill="hold">
                                          <p:stCondLst>
                                            <p:cond delay="0"/>
                                          </p:stCondLst>
                                        </p:cTn>
                                        <p:tgtEl>
                                          <p:spTgt spid="7"/>
                                        </p:tgtEl>
                                        <p:attrNameLst>
                                          <p:attrName>style.visibility</p:attrName>
                                        </p:attrNameLst>
                                      </p:cBhvr>
                                      <p:to>
                                        <p:strVal val="visible"/>
                                      </p:to>
                                    </p:set>
                                    <p:anim calcmode="lin" valueType="num">
                                      <p:cBhvr>
                                        <p:cTn id="32" dur="500" fill="hold"/>
                                        <p:tgtEl>
                                          <p:spTgt spid="7"/>
                                        </p:tgtEl>
                                        <p:attrNameLst>
                                          <p:attrName>ppt_w</p:attrName>
                                        </p:attrNameLst>
                                      </p:cBhvr>
                                      <p:tavLst>
                                        <p:tav tm="0">
                                          <p:val>
                                            <p:fltVal val="0"/>
                                          </p:val>
                                        </p:tav>
                                        <p:tav tm="100000">
                                          <p:val>
                                            <p:strVal val="#ppt_w"/>
                                          </p:val>
                                        </p:tav>
                                      </p:tavLst>
                                    </p:anim>
                                    <p:anim calcmode="lin" valueType="num">
                                      <p:cBhvr>
                                        <p:cTn id="33" dur="500" fill="hold"/>
                                        <p:tgtEl>
                                          <p:spTgt spid="7"/>
                                        </p:tgtEl>
                                        <p:attrNameLst>
                                          <p:attrName>ppt_h</p:attrName>
                                        </p:attrNameLst>
                                      </p:cBhvr>
                                      <p:tavLst>
                                        <p:tav tm="0">
                                          <p:val>
                                            <p:fltVal val="0"/>
                                          </p:val>
                                        </p:tav>
                                        <p:tav tm="100000">
                                          <p:val>
                                            <p:strVal val="#ppt_h"/>
                                          </p:val>
                                        </p:tav>
                                      </p:tavLst>
                                    </p:anim>
                                    <p:animEffect transition="in" filter="fade">
                                      <p:cBhvr>
                                        <p:cTn id="34" dur="500"/>
                                        <p:tgtEl>
                                          <p:spTgt spid="7"/>
                                        </p:tgtEl>
                                      </p:cBhvr>
                                    </p:animEffect>
                                  </p:childTnLst>
                                </p:cTn>
                              </p:par>
                            </p:childTnLst>
                          </p:cTn>
                        </p:par>
                      </p:childTnLst>
                    </p:cTn>
                  </p:par>
                  <p:par>
                    <p:cTn id="35" fill="hold">
                      <p:stCondLst>
                        <p:cond delay="indefinite"/>
                      </p:stCondLst>
                      <p:childTnLst>
                        <p:par>
                          <p:cTn id="36" fill="hold">
                            <p:stCondLst>
                              <p:cond delay="0"/>
                            </p:stCondLst>
                            <p:childTnLst>
                              <p:par>
                                <p:cTn id="37" presetID="53" presetClass="entr" presetSubtype="16" fill="hold" grpId="0" nodeType="clickEffect">
                                  <p:stCondLst>
                                    <p:cond delay="0"/>
                                  </p:stCondLst>
                                  <p:childTnLst>
                                    <p:set>
                                      <p:cBhvr>
                                        <p:cTn id="38" dur="1" fill="hold">
                                          <p:stCondLst>
                                            <p:cond delay="0"/>
                                          </p:stCondLst>
                                        </p:cTn>
                                        <p:tgtEl>
                                          <p:spTgt spid="9"/>
                                        </p:tgtEl>
                                        <p:attrNameLst>
                                          <p:attrName>style.visibility</p:attrName>
                                        </p:attrNameLst>
                                      </p:cBhvr>
                                      <p:to>
                                        <p:strVal val="visible"/>
                                      </p:to>
                                    </p:set>
                                    <p:anim calcmode="lin" valueType="num">
                                      <p:cBhvr>
                                        <p:cTn id="39" dur="500" fill="hold"/>
                                        <p:tgtEl>
                                          <p:spTgt spid="9"/>
                                        </p:tgtEl>
                                        <p:attrNameLst>
                                          <p:attrName>ppt_w</p:attrName>
                                        </p:attrNameLst>
                                      </p:cBhvr>
                                      <p:tavLst>
                                        <p:tav tm="0">
                                          <p:val>
                                            <p:fltVal val="0"/>
                                          </p:val>
                                        </p:tav>
                                        <p:tav tm="100000">
                                          <p:val>
                                            <p:strVal val="#ppt_w"/>
                                          </p:val>
                                        </p:tav>
                                      </p:tavLst>
                                    </p:anim>
                                    <p:anim calcmode="lin" valueType="num">
                                      <p:cBhvr>
                                        <p:cTn id="40" dur="500" fill="hold"/>
                                        <p:tgtEl>
                                          <p:spTgt spid="9"/>
                                        </p:tgtEl>
                                        <p:attrNameLst>
                                          <p:attrName>ppt_h</p:attrName>
                                        </p:attrNameLst>
                                      </p:cBhvr>
                                      <p:tavLst>
                                        <p:tav tm="0">
                                          <p:val>
                                            <p:fltVal val="0"/>
                                          </p:val>
                                        </p:tav>
                                        <p:tav tm="100000">
                                          <p:val>
                                            <p:strVal val="#ppt_h"/>
                                          </p:val>
                                        </p:tav>
                                      </p:tavLst>
                                    </p:anim>
                                    <p:animEffect transition="in" filter="fade">
                                      <p:cBhvr>
                                        <p:cTn id="41" dur="500"/>
                                        <p:tgtEl>
                                          <p:spTgt spid="9"/>
                                        </p:tgtEl>
                                      </p:cBhvr>
                                    </p:animEffect>
                                  </p:childTnLst>
                                </p:cTn>
                              </p:par>
                            </p:childTnLst>
                          </p:cTn>
                        </p:par>
                      </p:childTnLst>
                    </p:cTn>
                  </p:par>
                  <p:par>
                    <p:cTn id="42" fill="hold">
                      <p:stCondLst>
                        <p:cond delay="indefinite"/>
                      </p:stCondLst>
                      <p:childTnLst>
                        <p:par>
                          <p:cTn id="43" fill="hold">
                            <p:stCondLst>
                              <p:cond delay="0"/>
                            </p:stCondLst>
                            <p:childTnLst>
                              <p:par>
                                <p:cTn id="44" presetID="53" presetClass="entr" presetSubtype="16" fill="hold" grpId="0" nodeType="clickEffect">
                                  <p:stCondLst>
                                    <p:cond delay="0"/>
                                  </p:stCondLst>
                                  <p:childTnLst>
                                    <p:set>
                                      <p:cBhvr>
                                        <p:cTn id="45" dur="1" fill="hold">
                                          <p:stCondLst>
                                            <p:cond delay="0"/>
                                          </p:stCondLst>
                                        </p:cTn>
                                        <p:tgtEl>
                                          <p:spTgt spid="11"/>
                                        </p:tgtEl>
                                        <p:attrNameLst>
                                          <p:attrName>style.visibility</p:attrName>
                                        </p:attrNameLst>
                                      </p:cBhvr>
                                      <p:to>
                                        <p:strVal val="visible"/>
                                      </p:to>
                                    </p:set>
                                    <p:anim calcmode="lin" valueType="num">
                                      <p:cBhvr>
                                        <p:cTn id="46" dur="500" fill="hold"/>
                                        <p:tgtEl>
                                          <p:spTgt spid="11"/>
                                        </p:tgtEl>
                                        <p:attrNameLst>
                                          <p:attrName>ppt_w</p:attrName>
                                        </p:attrNameLst>
                                      </p:cBhvr>
                                      <p:tavLst>
                                        <p:tav tm="0">
                                          <p:val>
                                            <p:fltVal val="0"/>
                                          </p:val>
                                        </p:tav>
                                        <p:tav tm="100000">
                                          <p:val>
                                            <p:strVal val="#ppt_w"/>
                                          </p:val>
                                        </p:tav>
                                      </p:tavLst>
                                    </p:anim>
                                    <p:anim calcmode="lin" valueType="num">
                                      <p:cBhvr>
                                        <p:cTn id="47" dur="500" fill="hold"/>
                                        <p:tgtEl>
                                          <p:spTgt spid="11"/>
                                        </p:tgtEl>
                                        <p:attrNameLst>
                                          <p:attrName>ppt_h</p:attrName>
                                        </p:attrNameLst>
                                      </p:cBhvr>
                                      <p:tavLst>
                                        <p:tav tm="0">
                                          <p:val>
                                            <p:fltVal val="0"/>
                                          </p:val>
                                        </p:tav>
                                        <p:tav tm="100000">
                                          <p:val>
                                            <p:strVal val="#ppt_h"/>
                                          </p:val>
                                        </p:tav>
                                      </p:tavLst>
                                    </p:anim>
                                    <p:animEffect transition="in" filter="fade">
                                      <p:cBhvr>
                                        <p:cTn id="48" dur="500"/>
                                        <p:tgtEl>
                                          <p:spTgt spid="11"/>
                                        </p:tgtEl>
                                      </p:cBhvr>
                                    </p:animEffect>
                                  </p:childTnLst>
                                </p:cTn>
                              </p:par>
                            </p:childTnLst>
                          </p:cTn>
                        </p:par>
                      </p:childTnLst>
                    </p:cTn>
                  </p:par>
                  <p:par>
                    <p:cTn id="49" fill="hold">
                      <p:stCondLst>
                        <p:cond delay="indefinite"/>
                      </p:stCondLst>
                      <p:childTnLst>
                        <p:par>
                          <p:cTn id="50" fill="hold">
                            <p:stCondLst>
                              <p:cond delay="0"/>
                            </p:stCondLst>
                            <p:childTnLst>
                              <p:par>
                                <p:cTn id="51" presetID="10" presetClass="entr" presetSubtype="0" fill="hold" grpId="0" nodeType="clickEffect">
                                  <p:stCondLst>
                                    <p:cond delay="0"/>
                                  </p:stCondLst>
                                  <p:childTnLst>
                                    <p:set>
                                      <p:cBhvr>
                                        <p:cTn id="52" dur="1" fill="hold">
                                          <p:stCondLst>
                                            <p:cond delay="0"/>
                                          </p:stCondLst>
                                        </p:cTn>
                                        <p:tgtEl>
                                          <p:spTgt spid="12"/>
                                        </p:tgtEl>
                                        <p:attrNameLst>
                                          <p:attrName>style.visibility</p:attrName>
                                        </p:attrNameLst>
                                      </p:cBhvr>
                                      <p:to>
                                        <p:strVal val="visible"/>
                                      </p:to>
                                    </p:set>
                                    <p:animEffect transition="in" filter="fade">
                                      <p:cBhvr>
                                        <p:cTn id="53" dur="500"/>
                                        <p:tgtEl>
                                          <p:spTgt spid="12"/>
                                        </p:tgtEl>
                                      </p:cBhvr>
                                    </p:animEffect>
                                  </p:childTnLst>
                                </p:cTn>
                              </p:par>
                            </p:childTnLst>
                          </p:cTn>
                        </p:par>
                      </p:childTnLst>
                    </p:cTn>
                  </p:par>
                  <p:par>
                    <p:cTn id="54" fill="hold">
                      <p:stCondLst>
                        <p:cond delay="indefinite"/>
                      </p:stCondLst>
                      <p:childTnLst>
                        <p:par>
                          <p:cTn id="55" fill="hold">
                            <p:stCondLst>
                              <p:cond delay="0"/>
                            </p:stCondLst>
                            <p:childTnLst>
                              <p:par>
                                <p:cTn id="56" presetID="1" presetClass="entr" presetSubtype="0" fill="hold" grpId="0" nodeType="clickEffect">
                                  <p:stCondLst>
                                    <p:cond delay="0"/>
                                  </p:stCondLst>
                                  <p:childTnLst>
                                    <p:set>
                                      <p:cBhvr>
                                        <p:cTn id="57"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p:bldP spid="8" grpId="0"/>
      <p:bldP spid="9" grpId="0"/>
      <p:bldP spid="10" grpId="0"/>
      <p:bldP spid="11" grpId="0"/>
      <p:bldP spid="12" grpId="0"/>
      <p:bldP spid="4"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defRPr/>
            </a:pPr>
            <a:r>
              <a:rPr lang="en-US" dirty="0"/>
              <a:t>Who are the researchers</a:t>
            </a:r>
            <a:r>
              <a:rPr lang="en-US" dirty="0" smtClean="0"/>
              <a:t>?</a:t>
            </a:r>
            <a:br>
              <a:rPr lang="en-US" dirty="0" smtClean="0"/>
            </a:br>
            <a:r>
              <a:rPr lang="en-US" dirty="0" smtClean="0"/>
              <a:t>You are engaged if you…</a:t>
            </a:r>
            <a:endParaRPr lang="en-US" dirty="0"/>
          </a:p>
        </p:txBody>
      </p:sp>
      <p:sp>
        <p:nvSpPr>
          <p:cNvPr id="3" name="TextBox 2"/>
          <p:cNvSpPr txBox="1">
            <a:spLocks noChangeArrowheads="1"/>
          </p:cNvSpPr>
          <p:nvPr/>
        </p:nvSpPr>
        <p:spPr bwMode="auto">
          <a:xfrm>
            <a:off x="334736" y="4448175"/>
            <a:ext cx="2552700"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rgbClr val="B30000"/>
              </a:buClr>
              <a:buFont typeface="Wingdings" pitchFamily="2" charset="2"/>
              <a:buChar char="§"/>
              <a:defRPr sz="3200">
                <a:solidFill>
                  <a:srgbClr val="000000"/>
                </a:solidFill>
                <a:latin typeface="Calibri" pitchFamily="34" charset="0"/>
              </a:defRPr>
            </a:lvl1pPr>
            <a:lvl2pPr marL="742950" indent="-285750" eaLnBrk="0" hangingPunct="0">
              <a:spcBef>
                <a:spcPct val="20000"/>
              </a:spcBef>
              <a:buClr>
                <a:srgbClr val="6C0000"/>
              </a:buClr>
              <a:buFont typeface="Arial" charset="0"/>
              <a:buChar char="•"/>
              <a:defRPr sz="2800">
                <a:solidFill>
                  <a:srgbClr val="000000"/>
                </a:solidFill>
                <a:latin typeface="Calibri" pitchFamily="34" charset="0"/>
              </a:defRPr>
            </a:lvl2pPr>
            <a:lvl3pPr marL="1143000" indent="-228600" eaLnBrk="0" hangingPunct="0">
              <a:spcBef>
                <a:spcPct val="20000"/>
              </a:spcBef>
              <a:buClr>
                <a:srgbClr val="800000"/>
              </a:buClr>
              <a:buSzPct val="80000"/>
              <a:buFont typeface="Wingdings" pitchFamily="2" charset="2"/>
              <a:buChar char="§"/>
              <a:defRPr sz="2400">
                <a:solidFill>
                  <a:srgbClr val="000000"/>
                </a:solidFill>
                <a:latin typeface="Calibri" pitchFamily="34" charset="0"/>
              </a:defRPr>
            </a:lvl3pPr>
            <a:lvl4pPr marL="1600200" indent="-228600" eaLnBrk="0" hangingPunct="0">
              <a:spcBef>
                <a:spcPct val="20000"/>
              </a:spcBef>
              <a:buFont typeface="Arial" charset="0"/>
              <a:buChar char="–"/>
              <a:defRPr sz="2000">
                <a:solidFill>
                  <a:srgbClr val="000000"/>
                </a:solidFill>
                <a:latin typeface="Calibri" pitchFamily="34" charset="0"/>
              </a:defRPr>
            </a:lvl4pPr>
            <a:lvl5pPr marL="2057400" indent="-228600" eaLnBrk="0" hangingPunct="0">
              <a:spcBef>
                <a:spcPct val="20000"/>
              </a:spcBef>
              <a:buFont typeface="Arial" charset="0"/>
              <a:buChar char="»"/>
              <a:defRPr sz="2000">
                <a:solidFill>
                  <a:srgbClr val="000000"/>
                </a:solidFill>
                <a:latin typeface="Calibri" pitchFamily="34" charset="0"/>
              </a:defRPr>
            </a:lvl5pPr>
            <a:lvl6pPr marL="2514600" indent="-228600" eaLnBrk="0" fontAlgn="base" hangingPunct="0">
              <a:spcBef>
                <a:spcPct val="20000"/>
              </a:spcBef>
              <a:spcAft>
                <a:spcPct val="0"/>
              </a:spcAft>
              <a:buFont typeface="Arial" charset="0"/>
              <a:buChar char="»"/>
              <a:defRPr sz="2000">
                <a:solidFill>
                  <a:srgbClr val="000000"/>
                </a:solidFill>
                <a:latin typeface="Calibri" pitchFamily="34" charset="0"/>
              </a:defRPr>
            </a:lvl6pPr>
            <a:lvl7pPr marL="2971800" indent="-228600" eaLnBrk="0" fontAlgn="base" hangingPunct="0">
              <a:spcBef>
                <a:spcPct val="20000"/>
              </a:spcBef>
              <a:spcAft>
                <a:spcPct val="0"/>
              </a:spcAft>
              <a:buFont typeface="Arial" charset="0"/>
              <a:buChar char="»"/>
              <a:defRPr sz="2000">
                <a:solidFill>
                  <a:srgbClr val="000000"/>
                </a:solidFill>
                <a:latin typeface="Calibri" pitchFamily="34" charset="0"/>
              </a:defRPr>
            </a:lvl7pPr>
            <a:lvl8pPr marL="3429000" indent="-228600" eaLnBrk="0" fontAlgn="base" hangingPunct="0">
              <a:spcBef>
                <a:spcPct val="20000"/>
              </a:spcBef>
              <a:spcAft>
                <a:spcPct val="0"/>
              </a:spcAft>
              <a:buFont typeface="Arial" charset="0"/>
              <a:buChar char="»"/>
              <a:defRPr sz="2000">
                <a:solidFill>
                  <a:srgbClr val="000000"/>
                </a:solidFill>
                <a:latin typeface="Calibri" pitchFamily="34" charset="0"/>
              </a:defRPr>
            </a:lvl8pPr>
            <a:lvl9pPr marL="3886200" indent="-228600" eaLnBrk="0" fontAlgn="base" hangingPunct="0">
              <a:spcBef>
                <a:spcPct val="20000"/>
              </a:spcBef>
              <a:spcAft>
                <a:spcPct val="0"/>
              </a:spcAft>
              <a:buFont typeface="Arial" charset="0"/>
              <a:buChar char="»"/>
              <a:defRPr sz="2000">
                <a:solidFill>
                  <a:srgbClr val="000000"/>
                </a:solidFill>
                <a:latin typeface="Calibri" pitchFamily="34" charset="0"/>
              </a:defRPr>
            </a:lvl9pPr>
          </a:lstStyle>
          <a:p>
            <a:pPr algn="ctr" eaLnBrk="1" hangingPunct="1">
              <a:spcBef>
                <a:spcPct val="0"/>
              </a:spcBef>
              <a:buClrTx/>
              <a:buFontTx/>
              <a:buNone/>
            </a:pPr>
            <a:r>
              <a:rPr lang="en-US" altLang="en-US" sz="1800" dirty="0">
                <a:solidFill>
                  <a:schemeClr val="tx1"/>
                </a:solidFill>
                <a:latin typeface="Arial" charset="0"/>
              </a:rPr>
              <a:t>Consent </a:t>
            </a:r>
            <a:r>
              <a:rPr lang="en-US" altLang="en-US" sz="1800" dirty="0" smtClean="0">
                <a:solidFill>
                  <a:schemeClr val="tx1"/>
                </a:solidFill>
                <a:latin typeface="Arial" charset="0"/>
              </a:rPr>
              <a:t>participants </a:t>
            </a:r>
            <a:r>
              <a:rPr lang="en-US" altLang="en-US" sz="1800" dirty="0">
                <a:solidFill>
                  <a:schemeClr val="tx1"/>
                </a:solidFill>
                <a:latin typeface="Arial" charset="0"/>
              </a:rPr>
              <a:t>or answer </a:t>
            </a:r>
            <a:r>
              <a:rPr lang="en-US" altLang="en-US" sz="1800" dirty="0" smtClean="0">
                <a:solidFill>
                  <a:schemeClr val="tx1"/>
                </a:solidFill>
                <a:latin typeface="Arial" charset="0"/>
              </a:rPr>
              <a:t>questions </a:t>
            </a:r>
            <a:r>
              <a:rPr lang="en-US" altLang="en-US" sz="1800" dirty="0">
                <a:solidFill>
                  <a:schemeClr val="tx1"/>
                </a:solidFill>
                <a:latin typeface="Arial" charset="0"/>
              </a:rPr>
              <a:t>about the research</a:t>
            </a:r>
          </a:p>
        </p:txBody>
      </p:sp>
      <p:sp>
        <p:nvSpPr>
          <p:cNvPr id="4" name="TextBox 3"/>
          <p:cNvSpPr txBox="1">
            <a:spLocks noChangeArrowheads="1"/>
          </p:cNvSpPr>
          <p:nvPr/>
        </p:nvSpPr>
        <p:spPr bwMode="auto">
          <a:xfrm>
            <a:off x="3063874" y="4448175"/>
            <a:ext cx="2870200"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rgbClr val="B30000"/>
              </a:buClr>
              <a:buFont typeface="Wingdings" pitchFamily="2" charset="2"/>
              <a:buChar char="§"/>
              <a:defRPr sz="3200">
                <a:solidFill>
                  <a:srgbClr val="000000"/>
                </a:solidFill>
                <a:latin typeface="Calibri" pitchFamily="34" charset="0"/>
              </a:defRPr>
            </a:lvl1pPr>
            <a:lvl2pPr marL="742950" indent="-285750" eaLnBrk="0" hangingPunct="0">
              <a:spcBef>
                <a:spcPct val="20000"/>
              </a:spcBef>
              <a:buClr>
                <a:srgbClr val="6C0000"/>
              </a:buClr>
              <a:buFont typeface="Arial" charset="0"/>
              <a:buChar char="•"/>
              <a:defRPr sz="2800">
                <a:solidFill>
                  <a:srgbClr val="000000"/>
                </a:solidFill>
                <a:latin typeface="Calibri" pitchFamily="34" charset="0"/>
              </a:defRPr>
            </a:lvl2pPr>
            <a:lvl3pPr marL="1143000" indent="-228600" eaLnBrk="0" hangingPunct="0">
              <a:spcBef>
                <a:spcPct val="20000"/>
              </a:spcBef>
              <a:buClr>
                <a:srgbClr val="800000"/>
              </a:buClr>
              <a:buSzPct val="80000"/>
              <a:buFont typeface="Wingdings" pitchFamily="2" charset="2"/>
              <a:buChar char="§"/>
              <a:defRPr sz="2400">
                <a:solidFill>
                  <a:srgbClr val="000000"/>
                </a:solidFill>
                <a:latin typeface="Calibri" pitchFamily="34" charset="0"/>
              </a:defRPr>
            </a:lvl3pPr>
            <a:lvl4pPr marL="1600200" indent="-228600" eaLnBrk="0" hangingPunct="0">
              <a:spcBef>
                <a:spcPct val="20000"/>
              </a:spcBef>
              <a:buFont typeface="Arial" charset="0"/>
              <a:buChar char="–"/>
              <a:defRPr sz="2000">
                <a:solidFill>
                  <a:srgbClr val="000000"/>
                </a:solidFill>
                <a:latin typeface="Calibri" pitchFamily="34" charset="0"/>
              </a:defRPr>
            </a:lvl4pPr>
            <a:lvl5pPr marL="2057400" indent="-228600" eaLnBrk="0" hangingPunct="0">
              <a:spcBef>
                <a:spcPct val="20000"/>
              </a:spcBef>
              <a:buFont typeface="Arial" charset="0"/>
              <a:buChar char="»"/>
              <a:defRPr sz="2000">
                <a:solidFill>
                  <a:srgbClr val="000000"/>
                </a:solidFill>
                <a:latin typeface="Calibri" pitchFamily="34" charset="0"/>
              </a:defRPr>
            </a:lvl5pPr>
            <a:lvl6pPr marL="2514600" indent="-228600" eaLnBrk="0" fontAlgn="base" hangingPunct="0">
              <a:spcBef>
                <a:spcPct val="20000"/>
              </a:spcBef>
              <a:spcAft>
                <a:spcPct val="0"/>
              </a:spcAft>
              <a:buFont typeface="Arial" charset="0"/>
              <a:buChar char="»"/>
              <a:defRPr sz="2000">
                <a:solidFill>
                  <a:srgbClr val="000000"/>
                </a:solidFill>
                <a:latin typeface="Calibri" pitchFamily="34" charset="0"/>
              </a:defRPr>
            </a:lvl6pPr>
            <a:lvl7pPr marL="2971800" indent="-228600" eaLnBrk="0" fontAlgn="base" hangingPunct="0">
              <a:spcBef>
                <a:spcPct val="20000"/>
              </a:spcBef>
              <a:spcAft>
                <a:spcPct val="0"/>
              </a:spcAft>
              <a:buFont typeface="Arial" charset="0"/>
              <a:buChar char="»"/>
              <a:defRPr sz="2000">
                <a:solidFill>
                  <a:srgbClr val="000000"/>
                </a:solidFill>
                <a:latin typeface="Calibri" pitchFamily="34" charset="0"/>
              </a:defRPr>
            </a:lvl7pPr>
            <a:lvl8pPr marL="3429000" indent="-228600" eaLnBrk="0" fontAlgn="base" hangingPunct="0">
              <a:spcBef>
                <a:spcPct val="20000"/>
              </a:spcBef>
              <a:spcAft>
                <a:spcPct val="0"/>
              </a:spcAft>
              <a:buFont typeface="Arial" charset="0"/>
              <a:buChar char="»"/>
              <a:defRPr sz="2000">
                <a:solidFill>
                  <a:srgbClr val="000000"/>
                </a:solidFill>
                <a:latin typeface="Calibri" pitchFamily="34" charset="0"/>
              </a:defRPr>
            </a:lvl8pPr>
            <a:lvl9pPr marL="3886200" indent="-228600" eaLnBrk="0" fontAlgn="base" hangingPunct="0">
              <a:spcBef>
                <a:spcPct val="20000"/>
              </a:spcBef>
              <a:spcAft>
                <a:spcPct val="0"/>
              </a:spcAft>
              <a:buFont typeface="Arial" charset="0"/>
              <a:buChar char="»"/>
              <a:defRPr sz="2000">
                <a:solidFill>
                  <a:srgbClr val="000000"/>
                </a:solidFill>
                <a:latin typeface="Calibri" pitchFamily="34" charset="0"/>
              </a:defRPr>
            </a:lvl9pPr>
          </a:lstStyle>
          <a:p>
            <a:pPr algn="ctr" eaLnBrk="1" hangingPunct="1">
              <a:spcBef>
                <a:spcPct val="0"/>
              </a:spcBef>
              <a:buClrTx/>
              <a:buFontTx/>
              <a:buNone/>
            </a:pPr>
            <a:r>
              <a:rPr lang="en-US" altLang="en-US" sz="1800" dirty="0">
                <a:solidFill>
                  <a:schemeClr val="tx1"/>
                </a:solidFill>
                <a:latin typeface="Arial" charset="0"/>
              </a:rPr>
              <a:t>Interact with </a:t>
            </a:r>
          </a:p>
          <a:p>
            <a:pPr algn="ctr" eaLnBrk="1" hangingPunct="1">
              <a:spcBef>
                <a:spcPct val="0"/>
              </a:spcBef>
              <a:buClrTx/>
              <a:buFontTx/>
              <a:buNone/>
            </a:pPr>
            <a:r>
              <a:rPr lang="en-US" altLang="en-US" sz="1800" dirty="0" smtClean="0">
                <a:solidFill>
                  <a:schemeClr val="tx1"/>
                </a:solidFill>
                <a:latin typeface="Arial" charset="0"/>
              </a:rPr>
              <a:t>participants </a:t>
            </a:r>
            <a:r>
              <a:rPr lang="en-US" altLang="en-US" sz="1800" dirty="0">
                <a:solidFill>
                  <a:schemeClr val="tx1"/>
                </a:solidFill>
                <a:latin typeface="Arial" charset="0"/>
              </a:rPr>
              <a:t>to get data</a:t>
            </a:r>
          </a:p>
        </p:txBody>
      </p:sp>
      <p:sp>
        <p:nvSpPr>
          <p:cNvPr id="5" name="TextBox 4"/>
          <p:cNvSpPr txBox="1">
            <a:spLocks noChangeArrowheads="1"/>
          </p:cNvSpPr>
          <p:nvPr/>
        </p:nvSpPr>
        <p:spPr bwMode="auto">
          <a:xfrm>
            <a:off x="6221413" y="4419146"/>
            <a:ext cx="251460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rgbClr val="B30000"/>
              </a:buClr>
              <a:buFont typeface="Wingdings" pitchFamily="2" charset="2"/>
              <a:buChar char="§"/>
              <a:defRPr sz="3200">
                <a:solidFill>
                  <a:srgbClr val="000000"/>
                </a:solidFill>
                <a:latin typeface="Calibri" pitchFamily="34" charset="0"/>
              </a:defRPr>
            </a:lvl1pPr>
            <a:lvl2pPr marL="742950" indent="-285750" eaLnBrk="0" hangingPunct="0">
              <a:spcBef>
                <a:spcPct val="20000"/>
              </a:spcBef>
              <a:buClr>
                <a:srgbClr val="6C0000"/>
              </a:buClr>
              <a:buFont typeface="Arial" charset="0"/>
              <a:buChar char="•"/>
              <a:defRPr sz="2800">
                <a:solidFill>
                  <a:srgbClr val="000000"/>
                </a:solidFill>
                <a:latin typeface="Calibri" pitchFamily="34" charset="0"/>
              </a:defRPr>
            </a:lvl2pPr>
            <a:lvl3pPr marL="1143000" indent="-228600" eaLnBrk="0" hangingPunct="0">
              <a:spcBef>
                <a:spcPct val="20000"/>
              </a:spcBef>
              <a:buClr>
                <a:srgbClr val="800000"/>
              </a:buClr>
              <a:buSzPct val="80000"/>
              <a:buFont typeface="Wingdings" pitchFamily="2" charset="2"/>
              <a:buChar char="§"/>
              <a:defRPr sz="2400">
                <a:solidFill>
                  <a:srgbClr val="000000"/>
                </a:solidFill>
                <a:latin typeface="Calibri" pitchFamily="34" charset="0"/>
              </a:defRPr>
            </a:lvl3pPr>
            <a:lvl4pPr marL="1600200" indent="-228600" eaLnBrk="0" hangingPunct="0">
              <a:spcBef>
                <a:spcPct val="20000"/>
              </a:spcBef>
              <a:buFont typeface="Arial" charset="0"/>
              <a:buChar char="–"/>
              <a:defRPr sz="2000">
                <a:solidFill>
                  <a:srgbClr val="000000"/>
                </a:solidFill>
                <a:latin typeface="Calibri" pitchFamily="34" charset="0"/>
              </a:defRPr>
            </a:lvl4pPr>
            <a:lvl5pPr marL="2057400" indent="-228600" eaLnBrk="0" hangingPunct="0">
              <a:spcBef>
                <a:spcPct val="20000"/>
              </a:spcBef>
              <a:buFont typeface="Arial" charset="0"/>
              <a:buChar char="»"/>
              <a:defRPr sz="2000">
                <a:solidFill>
                  <a:srgbClr val="000000"/>
                </a:solidFill>
                <a:latin typeface="Calibri" pitchFamily="34" charset="0"/>
              </a:defRPr>
            </a:lvl5pPr>
            <a:lvl6pPr marL="2514600" indent="-228600" eaLnBrk="0" fontAlgn="base" hangingPunct="0">
              <a:spcBef>
                <a:spcPct val="20000"/>
              </a:spcBef>
              <a:spcAft>
                <a:spcPct val="0"/>
              </a:spcAft>
              <a:buFont typeface="Arial" charset="0"/>
              <a:buChar char="»"/>
              <a:defRPr sz="2000">
                <a:solidFill>
                  <a:srgbClr val="000000"/>
                </a:solidFill>
                <a:latin typeface="Calibri" pitchFamily="34" charset="0"/>
              </a:defRPr>
            </a:lvl6pPr>
            <a:lvl7pPr marL="2971800" indent="-228600" eaLnBrk="0" fontAlgn="base" hangingPunct="0">
              <a:spcBef>
                <a:spcPct val="20000"/>
              </a:spcBef>
              <a:spcAft>
                <a:spcPct val="0"/>
              </a:spcAft>
              <a:buFont typeface="Arial" charset="0"/>
              <a:buChar char="»"/>
              <a:defRPr sz="2000">
                <a:solidFill>
                  <a:srgbClr val="000000"/>
                </a:solidFill>
                <a:latin typeface="Calibri" pitchFamily="34" charset="0"/>
              </a:defRPr>
            </a:lvl7pPr>
            <a:lvl8pPr marL="3429000" indent="-228600" eaLnBrk="0" fontAlgn="base" hangingPunct="0">
              <a:spcBef>
                <a:spcPct val="20000"/>
              </a:spcBef>
              <a:spcAft>
                <a:spcPct val="0"/>
              </a:spcAft>
              <a:buFont typeface="Arial" charset="0"/>
              <a:buChar char="»"/>
              <a:defRPr sz="2000">
                <a:solidFill>
                  <a:srgbClr val="000000"/>
                </a:solidFill>
                <a:latin typeface="Calibri" pitchFamily="34" charset="0"/>
              </a:defRPr>
            </a:lvl8pPr>
            <a:lvl9pPr marL="3886200" indent="-228600" eaLnBrk="0" fontAlgn="base" hangingPunct="0">
              <a:spcBef>
                <a:spcPct val="20000"/>
              </a:spcBef>
              <a:spcAft>
                <a:spcPct val="0"/>
              </a:spcAft>
              <a:buFont typeface="Arial" charset="0"/>
              <a:buChar char="»"/>
              <a:defRPr sz="2000">
                <a:solidFill>
                  <a:srgbClr val="000000"/>
                </a:solidFill>
                <a:latin typeface="Calibri" pitchFamily="34" charset="0"/>
              </a:defRPr>
            </a:lvl9pPr>
          </a:lstStyle>
          <a:p>
            <a:pPr algn="ctr" eaLnBrk="1" hangingPunct="1">
              <a:spcBef>
                <a:spcPct val="0"/>
              </a:spcBef>
              <a:buClrTx/>
              <a:buFontTx/>
              <a:buNone/>
            </a:pPr>
            <a:r>
              <a:rPr lang="en-US" altLang="en-US" sz="1800">
                <a:solidFill>
                  <a:schemeClr val="tx1"/>
                </a:solidFill>
                <a:latin typeface="Arial" charset="0"/>
              </a:rPr>
              <a:t>Analyze private, identifiable information</a:t>
            </a:r>
          </a:p>
        </p:txBody>
      </p:sp>
      <p:pic>
        <p:nvPicPr>
          <p:cNvPr id="6" name="Picture 5"/>
          <p:cNvPicPr>
            <a:picLocks noChangeAspect="1"/>
          </p:cNvPicPr>
          <p:nvPr/>
        </p:nvPicPr>
        <p:blipFill>
          <a:blip r:embed="rId3"/>
          <a:stretch>
            <a:fillRect/>
          </a:stretch>
        </p:blipFill>
        <p:spPr>
          <a:xfrm>
            <a:off x="400050" y="2105025"/>
            <a:ext cx="2501900" cy="1655763"/>
          </a:xfrm>
          <a:prstGeom prst="rect">
            <a:avLst/>
          </a:prstGeom>
          <a:ln>
            <a:noFill/>
          </a:ln>
          <a:effectLst>
            <a:outerShdw blurRad="292100" dist="139700" dir="2700000" algn="tl" rotWithShape="0">
              <a:srgbClr val="333333">
                <a:alpha val="65000"/>
              </a:srgbClr>
            </a:outerShdw>
          </a:effectLst>
        </p:spPr>
      </p:pic>
      <p:pic>
        <p:nvPicPr>
          <p:cNvPr id="7" name="Picture 6"/>
          <p:cNvPicPr>
            <a:picLocks noChangeAspect="1"/>
          </p:cNvPicPr>
          <p:nvPr/>
        </p:nvPicPr>
        <p:blipFill>
          <a:blip r:embed="rId4"/>
          <a:stretch>
            <a:fillRect/>
          </a:stretch>
        </p:blipFill>
        <p:spPr>
          <a:xfrm>
            <a:off x="3306762" y="1868488"/>
            <a:ext cx="2384425" cy="2184400"/>
          </a:xfrm>
          <a:prstGeom prst="rect">
            <a:avLst/>
          </a:prstGeom>
          <a:ln>
            <a:noFill/>
          </a:ln>
          <a:effectLst>
            <a:outerShdw blurRad="292100" dist="139700" dir="2700000" algn="tl" rotWithShape="0">
              <a:srgbClr val="333333">
                <a:alpha val="65000"/>
              </a:srgbClr>
            </a:outerShdw>
          </a:effectLst>
        </p:spPr>
      </p:pic>
      <p:pic>
        <p:nvPicPr>
          <p:cNvPr id="8" name="Picture 7"/>
          <p:cNvPicPr>
            <a:picLocks noChangeAspect="1"/>
          </p:cNvPicPr>
          <p:nvPr/>
        </p:nvPicPr>
        <p:blipFill>
          <a:blip r:embed="rId5"/>
          <a:stretch>
            <a:fillRect/>
          </a:stretch>
        </p:blipFill>
        <p:spPr>
          <a:xfrm>
            <a:off x="6096000" y="2084388"/>
            <a:ext cx="2640013" cy="1752600"/>
          </a:xfrm>
          <a:prstGeom prst="rect">
            <a:avLst/>
          </a:prstGeom>
          <a:ln>
            <a:noFill/>
          </a:ln>
          <a:effectLst>
            <a:outerShdw blurRad="292100" dist="139700" dir="2700000" algn="tl" rotWithShape="0">
              <a:srgbClr val="333333">
                <a:alpha val="65000"/>
              </a:srgbClr>
            </a:outerShdw>
          </a:effectLst>
        </p:spPr>
      </p:pic>
      <p:sp>
        <p:nvSpPr>
          <p:cNvPr id="9" name="TextBox 8"/>
          <p:cNvSpPr txBox="1"/>
          <p:nvPr/>
        </p:nvSpPr>
        <p:spPr>
          <a:xfrm>
            <a:off x="1970315" y="5682343"/>
            <a:ext cx="6106885" cy="646331"/>
          </a:xfrm>
          <a:prstGeom prst="rect">
            <a:avLst/>
          </a:prstGeom>
          <a:noFill/>
        </p:spPr>
        <p:txBody>
          <a:bodyPr wrap="square" rtlCol="0">
            <a:spAutoFit/>
          </a:bodyPr>
          <a:lstStyle/>
          <a:p>
            <a:r>
              <a:rPr lang="en-US" dirty="0"/>
              <a:t>Look for policies on Engagement and Training at </a:t>
            </a:r>
            <a:r>
              <a:rPr lang="en-US" dirty="0">
                <a:hlinkClick r:id="rId6"/>
              </a:rPr>
              <a:t>https://research.uga.edu/hso/policies-and-procedures</a:t>
            </a:r>
            <a:r>
              <a:rPr lang="en-US" dirty="0" smtClean="0">
                <a:hlinkClick r:id="rId6"/>
              </a:rPr>
              <a:t>/</a:t>
            </a:r>
            <a:r>
              <a:rPr lang="en-US" dirty="0" smtClean="0"/>
              <a:t>  </a:t>
            </a:r>
            <a:endParaRPr lang="en-US" dirty="0"/>
          </a:p>
        </p:txBody>
      </p:sp>
    </p:spTree>
    <p:extLst>
      <p:ext uri="{BB962C8B-B14F-4D97-AF65-F5344CB8AC3E}">
        <p14:creationId xmlns:p14="http://schemas.microsoft.com/office/powerpoint/2010/main" val="3868805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par>
                                <p:cTn id="10" presetID="53" presetClass="entr" presetSubtype="16" fill="hold" nodeType="withEffect">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cBhvr>
                                        <p:cTn id="12" dur="500" fill="hold"/>
                                        <p:tgtEl>
                                          <p:spTgt spid="6"/>
                                        </p:tgtEl>
                                        <p:attrNameLst>
                                          <p:attrName>ppt_w</p:attrName>
                                        </p:attrNameLst>
                                      </p:cBhvr>
                                      <p:tavLst>
                                        <p:tav tm="0">
                                          <p:val>
                                            <p:fltVal val="0"/>
                                          </p:val>
                                        </p:tav>
                                        <p:tav tm="100000">
                                          <p:val>
                                            <p:strVal val="#ppt_w"/>
                                          </p:val>
                                        </p:tav>
                                      </p:tavLst>
                                    </p:anim>
                                    <p:anim calcmode="lin" valueType="num">
                                      <p:cBhvr>
                                        <p:cTn id="13" dur="500" fill="hold"/>
                                        <p:tgtEl>
                                          <p:spTgt spid="6"/>
                                        </p:tgtEl>
                                        <p:attrNameLst>
                                          <p:attrName>ppt_h</p:attrName>
                                        </p:attrNameLst>
                                      </p:cBhvr>
                                      <p:tavLst>
                                        <p:tav tm="0">
                                          <p:val>
                                            <p:fltVal val="0"/>
                                          </p:val>
                                        </p:tav>
                                        <p:tav tm="100000">
                                          <p:val>
                                            <p:strVal val="#ppt_h"/>
                                          </p:val>
                                        </p:tav>
                                      </p:tavLst>
                                    </p:anim>
                                    <p:animEffect transition="in" filter="fade">
                                      <p:cBhvr>
                                        <p:cTn id="14" dur="500"/>
                                        <p:tgtEl>
                                          <p:spTgt spid="6"/>
                                        </p:tgtEl>
                                      </p:cBhvr>
                                    </p:animEffect>
                                  </p:childTnLst>
                                </p:cTn>
                              </p:par>
                            </p:childTnLst>
                          </p:cTn>
                        </p:par>
                      </p:childTnLst>
                    </p:cTn>
                  </p:par>
                  <p:par>
                    <p:cTn id="15" fill="hold" nodeType="clickPar">
                      <p:stCondLst>
                        <p:cond delay="indefinite"/>
                      </p:stCondLst>
                      <p:childTnLst>
                        <p:par>
                          <p:cTn id="16" fill="hold" nodeType="withGroup">
                            <p:stCondLst>
                              <p:cond delay="0"/>
                            </p:stCondLst>
                            <p:childTnLst>
                              <p:par>
                                <p:cTn id="17" presetID="53" presetClass="entr" presetSubtype="16" fill="hold" grpId="0" nodeType="clickEffect">
                                  <p:stCondLst>
                                    <p:cond delay="0"/>
                                  </p:stCondLst>
                                  <p:childTnLst>
                                    <p:set>
                                      <p:cBhvr>
                                        <p:cTn id="18" dur="1" fill="hold">
                                          <p:stCondLst>
                                            <p:cond delay="0"/>
                                          </p:stCondLst>
                                        </p:cTn>
                                        <p:tgtEl>
                                          <p:spTgt spid="4"/>
                                        </p:tgtEl>
                                        <p:attrNameLst>
                                          <p:attrName>style.visibility</p:attrName>
                                        </p:attrNameLst>
                                      </p:cBhvr>
                                      <p:to>
                                        <p:strVal val="visible"/>
                                      </p:to>
                                    </p:set>
                                    <p:anim calcmode="lin" valueType="num">
                                      <p:cBhvr>
                                        <p:cTn id="19" dur="500" fill="hold"/>
                                        <p:tgtEl>
                                          <p:spTgt spid="4"/>
                                        </p:tgtEl>
                                        <p:attrNameLst>
                                          <p:attrName>ppt_w</p:attrName>
                                        </p:attrNameLst>
                                      </p:cBhvr>
                                      <p:tavLst>
                                        <p:tav tm="0">
                                          <p:val>
                                            <p:fltVal val="0"/>
                                          </p:val>
                                        </p:tav>
                                        <p:tav tm="100000">
                                          <p:val>
                                            <p:strVal val="#ppt_w"/>
                                          </p:val>
                                        </p:tav>
                                      </p:tavLst>
                                    </p:anim>
                                    <p:anim calcmode="lin" valueType="num">
                                      <p:cBhvr>
                                        <p:cTn id="20" dur="500" fill="hold"/>
                                        <p:tgtEl>
                                          <p:spTgt spid="4"/>
                                        </p:tgtEl>
                                        <p:attrNameLst>
                                          <p:attrName>ppt_h</p:attrName>
                                        </p:attrNameLst>
                                      </p:cBhvr>
                                      <p:tavLst>
                                        <p:tav tm="0">
                                          <p:val>
                                            <p:fltVal val="0"/>
                                          </p:val>
                                        </p:tav>
                                        <p:tav tm="100000">
                                          <p:val>
                                            <p:strVal val="#ppt_h"/>
                                          </p:val>
                                        </p:tav>
                                      </p:tavLst>
                                    </p:anim>
                                    <p:animEffect transition="in" filter="fade">
                                      <p:cBhvr>
                                        <p:cTn id="21" dur="500"/>
                                        <p:tgtEl>
                                          <p:spTgt spid="4"/>
                                        </p:tgtEl>
                                      </p:cBhvr>
                                    </p:animEffect>
                                  </p:childTnLst>
                                </p:cTn>
                              </p:par>
                              <p:par>
                                <p:cTn id="22" presetID="53" presetClass="entr" presetSubtype="16" fill="hold" nodeType="withEffect">
                                  <p:stCondLst>
                                    <p:cond delay="0"/>
                                  </p:stCondLst>
                                  <p:childTnLst>
                                    <p:set>
                                      <p:cBhvr>
                                        <p:cTn id="23" dur="1" fill="hold">
                                          <p:stCondLst>
                                            <p:cond delay="0"/>
                                          </p:stCondLst>
                                        </p:cTn>
                                        <p:tgtEl>
                                          <p:spTgt spid="7"/>
                                        </p:tgtEl>
                                        <p:attrNameLst>
                                          <p:attrName>style.visibility</p:attrName>
                                        </p:attrNameLst>
                                      </p:cBhvr>
                                      <p:to>
                                        <p:strVal val="visible"/>
                                      </p:to>
                                    </p:set>
                                    <p:anim calcmode="lin" valueType="num">
                                      <p:cBhvr>
                                        <p:cTn id="24" dur="500" fill="hold"/>
                                        <p:tgtEl>
                                          <p:spTgt spid="7"/>
                                        </p:tgtEl>
                                        <p:attrNameLst>
                                          <p:attrName>ppt_w</p:attrName>
                                        </p:attrNameLst>
                                      </p:cBhvr>
                                      <p:tavLst>
                                        <p:tav tm="0">
                                          <p:val>
                                            <p:fltVal val="0"/>
                                          </p:val>
                                        </p:tav>
                                        <p:tav tm="100000">
                                          <p:val>
                                            <p:strVal val="#ppt_w"/>
                                          </p:val>
                                        </p:tav>
                                      </p:tavLst>
                                    </p:anim>
                                    <p:anim calcmode="lin" valueType="num">
                                      <p:cBhvr>
                                        <p:cTn id="25" dur="500" fill="hold"/>
                                        <p:tgtEl>
                                          <p:spTgt spid="7"/>
                                        </p:tgtEl>
                                        <p:attrNameLst>
                                          <p:attrName>ppt_h</p:attrName>
                                        </p:attrNameLst>
                                      </p:cBhvr>
                                      <p:tavLst>
                                        <p:tav tm="0">
                                          <p:val>
                                            <p:fltVal val="0"/>
                                          </p:val>
                                        </p:tav>
                                        <p:tav tm="100000">
                                          <p:val>
                                            <p:strVal val="#ppt_h"/>
                                          </p:val>
                                        </p:tav>
                                      </p:tavLst>
                                    </p:anim>
                                    <p:animEffect transition="in" filter="fade">
                                      <p:cBhvr>
                                        <p:cTn id="26" dur="500"/>
                                        <p:tgtEl>
                                          <p:spTgt spid="7"/>
                                        </p:tgtEl>
                                      </p:cBhvr>
                                    </p:animEffect>
                                  </p:childTnLst>
                                </p:cTn>
                              </p:par>
                            </p:childTnLst>
                          </p:cTn>
                        </p:par>
                      </p:childTnLst>
                    </p:cTn>
                  </p:par>
                  <p:par>
                    <p:cTn id="27" fill="hold" nodeType="clickPar">
                      <p:stCondLst>
                        <p:cond delay="indefinite"/>
                      </p:stCondLst>
                      <p:childTnLst>
                        <p:par>
                          <p:cTn id="28" fill="hold" nodeType="withGroup">
                            <p:stCondLst>
                              <p:cond delay="0"/>
                            </p:stCondLst>
                            <p:childTnLst>
                              <p:par>
                                <p:cTn id="29" presetID="53" presetClass="entr" presetSubtype="16" fill="hold" grpId="0" nodeType="clickEffect">
                                  <p:stCondLst>
                                    <p:cond delay="0"/>
                                  </p:stCondLst>
                                  <p:childTnLst>
                                    <p:set>
                                      <p:cBhvr>
                                        <p:cTn id="30" dur="1" fill="hold">
                                          <p:stCondLst>
                                            <p:cond delay="0"/>
                                          </p:stCondLst>
                                        </p:cTn>
                                        <p:tgtEl>
                                          <p:spTgt spid="5"/>
                                        </p:tgtEl>
                                        <p:attrNameLst>
                                          <p:attrName>style.visibility</p:attrName>
                                        </p:attrNameLst>
                                      </p:cBhvr>
                                      <p:to>
                                        <p:strVal val="visible"/>
                                      </p:to>
                                    </p:set>
                                    <p:anim calcmode="lin" valueType="num">
                                      <p:cBhvr>
                                        <p:cTn id="31" dur="500" fill="hold"/>
                                        <p:tgtEl>
                                          <p:spTgt spid="5"/>
                                        </p:tgtEl>
                                        <p:attrNameLst>
                                          <p:attrName>ppt_w</p:attrName>
                                        </p:attrNameLst>
                                      </p:cBhvr>
                                      <p:tavLst>
                                        <p:tav tm="0">
                                          <p:val>
                                            <p:fltVal val="0"/>
                                          </p:val>
                                        </p:tav>
                                        <p:tav tm="100000">
                                          <p:val>
                                            <p:strVal val="#ppt_w"/>
                                          </p:val>
                                        </p:tav>
                                      </p:tavLst>
                                    </p:anim>
                                    <p:anim calcmode="lin" valueType="num">
                                      <p:cBhvr>
                                        <p:cTn id="32" dur="500" fill="hold"/>
                                        <p:tgtEl>
                                          <p:spTgt spid="5"/>
                                        </p:tgtEl>
                                        <p:attrNameLst>
                                          <p:attrName>ppt_h</p:attrName>
                                        </p:attrNameLst>
                                      </p:cBhvr>
                                      <p:tavLst>
                                        <p:tav tm="0">
                                          <p:val>
                                            <p:fltVal val="0"/>
                                          </p:val>
                                        </p:tav>
                                        <p:tav tm="100000">
                                          <p:val>
                                            <p:strVal val="#ppt_h"/>
                                          </p:val>
                                        </p:tav>
                                      </p:tavLst>
                                    </p:anim>
                                    <p:animEffect transition="in" filter="fade">
                                      <p:cBhvr>
                                        <p:cTn id="33" dur="500"/>
                                        <p:tgtEl>
                                          <p:spTgt spid="5"/>
                                        </p:tgtEl>
                                      </p:cBhvr>
                                    </p:animEffect>
                                  </p:childTnLst>
                                </p:cTn>
                              </p:par>
                              <p:par>
                                <p:cTn id="34" presetID="53" presetClass="entr" presetSubtype="16" fill="hold" nodeType="withEffect">
                                  <p:stCondLst>
                                    <p:cond delay="0"/>
                                  </p:stCondLst>
                                  <p:childTnLst>
                                    <p:set>
                                      <p:cBhvr>
                                        <p:cTn id="35" dur="1" fill="hold">
                                          <p:stCondLst>
                                            <p:cond delay="0"/>
                                          </p:stCondLst>
                                        </p:cTn>
                                        <p:tgtEl>
                                          <p:spTgt spid="8"/>
                                        </p:tgtEl>
                                        <p:attrNameLst>
                                          <p:attrName>style.visibility</p:attrName>
                                        </p:attrNameLst>
                                      </p:cBhvr>
                                      <p:to>
                                        <p:strVal val="visible"/>
                                      </p:to>
                                    </p:set>
                                    <p:anim calcmode="lin" valueType="num">
                                      <p:cBhvr>
                                        <p:cTn id="36" dur="500" fill="hold"/>
                                        <p:tgtEl>
                                          <p:spTgt spid="8"/>
                                        </p:tgtEl>
                                        <p:attrNameLst>
                                          <p:attrName>ppt_w</p:attrName>
                                        </p:attrNameLst>
                                      </p:cBhvr>
                                      <p:tavLst>
                                        <p:tav tm="0">
                                          <p:val>
                                            <p:fltVal val="0"/>
                                          </p:val>
                                        </p:tav>
                                        <p:tav tm="100000">
                                          <p:val>
                                            <p:strVal val="#ppt_w"/>
                                          </p:val>
                                        </p:tav>
                                      </p:tavLst>
                                    </p:anim>
                                    <p:anim calcmode="lin" valueType="num">
                                      <p:cBhvr>
                                        <p:cTn id="37" dur="500" fill="hold"/>
                                        <p:tgtEl>
                                          <p:spTgt spid="8"/>
                                        </p:tgtEl>
                                        <p:attrNameLst>
                                          <p:attrName>ppt_h</p:attrName>
                                        </p:attrNameLst>
                                      </p:cBhvr>
                                      <p:tavLst>
                                        <p:tav tm="0">
                                          <p:val>
                                            <p:fltVal val="0"/>
                                          </p:val>
                                        </p:tav>
                                        <p:tav tm="100000">
                                          <p:val>
                                            <p:strVal val="#ppt_h"/>
                                          </p:val>
                                        </p:tav>
                                      </p:tavLst>
                                    </p:anim>
                                    <p:animEffect transition="in" filter="fade">
                                      <p:cBhvr>
                                        <p:cTn id="38"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785018" y="474789"/>
            <a:ext cx="3384550" cy="670560"/>
          </a:xfrm>
          <a:prstGeom prst="rect">
            <a:avLst/>
          </a:prstGeom>
        </p:spPr>
        <p:txBody>
          <a:bodyPr vert="horz" wrap="square" lIns="0" tIns="0" rIns="0" bIns="0" rtlCol="0">
            <a:spAutoFit/>
          </a:bodyPr>
          <a:lstStyle/>
          <a:p>
            <a:pPr marL="12700">
              <a:lnSpc>
                <a:spcPct val="100000"/>
              </a:lnSpc>
            </a:pPr>
            <a:r>
              <a:rPr sz="4400" spc="-15" dirty="0"/>
              <a:t>Collaborations</a:t>
            </a:r>
            <a:endParaRPr sz="4400"/>
          </a:p>
        </p:txBody>
      </p:sp>
      <p:sp>
        <p:nvSpPr>
          <p:cNvPr id="3" name="object 3"/>
          <p:cNvSpPr txBox="1"/>
          <p:nvPr/>
        </p:nvSpPr>
        <p:spPr>
          <a:xfrm>
            <a:off x="535940" y="1275732"/>
            <a:ext cx="3847465" cy="3983142"/>
          </a:xfrm>
          <a:prstGeom prst="rect">
            <a:avLst/>
          </a:prstGeom>
        </p:spPr>
        <p:txBody>
          <a:bodyPr vert="horz" wrap="square" lIns="0" tIns="0" rIns="0" bIns="0" rtlCol="0">
            <a:spAutoFit/>
          </a:bodyPr>
          <a:lstStyle/>
          <a:p>
            <a:pPr marL="12700" marR="229235">
              <a:lnSpc>
                <a:spcPts val="2300"/>
              </a:lnSpc>
            </a:pPr>
            <a:r>
              <a:rPr sz="2400" spc="-55" dirty="0">
                <a:latin typeface="Calibri"/>
                <a:cs typeface="Calibri"/>
              </a:rPr>
              <a:t>FAQ </a:t>
            </a:r>
            <a:r>
              <a:rPr sz="2400" dirty="0">
                <a:latin typeface="Calibri"/>
                <a:cs typeface="Calibri"/>
              </a:rPr>
              <a:t>– </a:t>
            </a:r>
            <a:r>
              <a:rPr sz="2400" spc="-5" dirty="0">
                <a:latin typeface="Calibri"/>
                <a:cs typeface="Calibri"/>
              </a:rPr>
              <a:t>“If </a:t>
            </a:r>
            <a:r>
              <a:rPr sz="2400" dirty="0">
                <a:latin typeface="Calibri"/>
                <a:cs typeface="Calibri"/>
              </a:rPr>
              <a:t>I </a:t>
            </a:r>
            <a:r>
              <a:rPr sz="2400" spc="-5" dirty="0">
                <a:latin typeface="Calibri"/>
                <a:cs typeface="Calibri"/>
              </a:rPr>
              <a:t>plan on  </a:t>
            </a:r>
            <a:r>
              <a:rPr sz="2400" spc="-10" dirty="0">
                <a:latin typeface="Calibri"/>
                <a:cs typeface="Calibri"/>
              </a:rPr>
              <a:t>collaborating </a:t>
            </a:r>
            <a:r>
              <a:rPr sz="2400" dirty="0">
                <a:latin typeface="Calibri"/>
                <a:cs typeface="Calibri"/>
              </a:rPr>
              <a:t>with</a:t>
            </a:r>
            <a:r>
              <a:rPr sz="2400" spc="-95" dirty="0">
                <a:latin typeface="Calibri"/>
                <a:cs typeface="Calibri"/>
              </a:rPr>
              <a:t> </a:t>
            </a:r>
            <a:r>
              <a:rPr sz="2400" spc="-5" dirty="0">
                <a:latin typeface="Calibri"/>
                <a:cs typeface="Calibri"/>
              </a:rPr>
              <a:t>colleagues  </a:t>
            </a:r>
            <a:r>
              <a:rPr sz="2400" spc="-15" dirty="0">
                <a:latin typeface="Calibri"/>
                <a:cs typeface="Calibri"/>
              </a:rPr>
              <a:t>at </a:t>
            </a:r>
            <a:r>
              <a:rPr sz="2400" spc="-5" dirty="0">
                <a:latin typeface="Calibri"/>
                <a:cs typeface="Calibri"/>
              </a:rPr>
              <a:t>other sites, </a:t>
            </a:r>
            <a:r>
              <a:rPr sz="2400" dirty="0">
                <a:latin typeface="Calibri"/>
                <a:cs typeface="Calibri"/>
              </a:rPr>
              <a:t>will </a:t>
            </a:r>
            <a:r>
              <a:rPr sz="2400" spc="-5" dirty="0">
                <a:latin typeface="Calibri"/>
                <a:cs typeface="Calibri"/>
              </a:rPr>
              <a:t>they </a:t>
            </a:r>
            <a:r>
              <a:rPr sz="2400" dirty="0">
                <a:latin typeface="Calibri"/>
                <a:cs typeface="Calibri"/>
              </a:rPr>
              <a:t>need  </a:t>
            </a:r>
            <a:r>
              <a:rPr sz="2400" spc="-5" dirty="0">
                <a:latin typeface="Calibri"/>
                <a:cs typeface="Calibri"/>
              </a:rPr>
              <a:t>IRB </a:t>
            </a:r>
            <a:r>
              <a:rPr sz="2400" spc="-15" dirty="0">
                <a:latin typeface="Calibri"/>
                <a:cs typeface="Calibri"/>
              </a:rPr>
              <a:t>approval at </a:t>
            </a:r>
            <a:r>
              <a:rPr sz="2400" dirty="0">
                <a:latin typeface="Calibri"/>
                <a:cs typeface="Calibri"/>
              </a:rPr>
              <a:t>their </a:t>
            </a:r>
            <a:r>
              <a:rPr sz="2400" spc="-10" dirty="0">
                <a:latin typeface="Calibri"/>
                <a:cs typeface="Calibri"/>
              </a:rPr>
              <a:t>own  </a:t>
            </a:r>
            <a:r>
              <a:rPr sz="2400" dirty="0">
                <a:latin typeface="Calibri"/>
                <a:cs typeface="Calibri"/>
              </a:rPr>
              <a:t>institutions?”</a:t>
            </a:r>
          </a:p>
          <a:p>
            <a:pPr marL="355600" marR="5080" indent="-342900">
              <a:lnSpc>
                <a:spcPts val="2300"/>
              </a:lnSpc>
              <a:spcBef>
                <a:spcPts val="580"/>
              </a:spcBef>
              <a:buFont typeface="Arial"/>
              <a:buChar char="•"/>
              <a:tabLst>
                <a:tab pos="354965" algn="l"/>
                <a:tab pos="355600" algn="l"/>
              </a:tabLst>
            </a:pPr>
            <a:r>
              <a:rPr lang="en-US" sz="2400" spc="-5" dirty="0" smtClean="0">
                <a:latin typeface="Calibri"/>
                <a:cs typeface="Calibri"/>
              </a:rPr>
              <a:t>Are they engaged?</a:t>
            </a:r>
            <a:endParaRPr sz="2400" dirty="0">
              <a:latin typeface="Calibri"/>
              <a:cs typeface="Calibri"/>
            </a:endParaRPr>
          </a:p>
          <a:p>
            <a:pPr marL="355600" indent="-342900">
              <a:lnSpc>
                <a:spcPct val="100000"/>
              </a:lnSpc>
              <a:spcBef>
                <a:spcPts val="20"/>
              </a:spcBef>
              <a:buFont typeface="Arial"/>
              <a:buChar char="•"/>
              <a:tabLst>
                <a:tab pos="354965" algn="l"/>
                <a:tab pos="355600" algn="l"/>
              </a:tabLst>
            </a:pPr>
            <a:r>
              <a:rPr sz="2400" spc="-10" dirty="0">
                <a:latin typeface="Calibri"/>
                <a:cs typeface="Calibri"/>
              </a:rPr>
              <a:t>There </a:t>
            </a:r>
            <a:r>
              <a:rPr sz="2400" spc="-15" dirty="0">
                <a:latin typeface="Calibri"/>
                <a:cs typeface="Calibri"/>
              </a:rPr>
              <a:t>are</a:t>
            </a:r>
            <a:r>
              <a:rPr sz="2400" spc="-25" dirty="0">
                <a:latin typeface="Calibri"/>
                <a:cs typeface="Calibri"/>
              </a:rPr>
              <a:t> </a:t>
            </a:r>
            <a:r>
              <a:rPr sz="2400" spc="-10" dirty="0">
                <a:latin typeface="Calibri"/>
                <a:cs typeface="Calibri"/>
              </a:rPr>
              <a:t>options:</a:t>
            </a:r>
            <a:endParaRPr sz="2400" dirty="0">
              <a:latin typeface="Calibri"/>
              <a:cs typeface="Calibri"/>
            </a:endParaRPr>
          </a:p>
          <a:p>
            <a:pPr marL="756285" marR="876935" lvl="1" indent="-286385">
              <a:lnSpc>
                <a:spcPct val="80000"/>
              </a:lnSpc>
              <a:spcBef>
                <a:spcPts val="495"/>
              </a:spcBef>
              <a:buFont typeface="Arial"/>
              <a:buChar char="–"/>
              <a:tabLst>
                <a:tab pos="756285" algn="l"/>
                <a:tab pos="756920" algn="l"/>
              </a:tabLst>
            </a:pPr>
            <a:r>
              <a:rPr sz="2000" spc="-10" dirty="0">
                <a:latin typeface="Calibri"/>
                <a:cs typeface="Calibri"/>
              </a:rPr>
              <a:t>Rely </a:t>
            </a:r>
            <a:r>
              <a:rPr sz="2000" spc="-5" dirty="0">
                <a:latin typeface="Calibri"/>
                <a:cs typeface="Calibri"/>
              </a:rPr>
              <a:t>on </a:t>
            </a:r>
            <a:r>
              <a:rPr sz="2000" dirty="0">
                <a:latin typeface="Calibri"/>
                <a:cs typeface="Calibri"/>
              </a:rPr>
              <a:t>one IRB</a:t>
            </a:r>
            <a:r>
              <a:rPr sz="2000" spc="-95" dirty="0">
                <a:latin typeface="Calibri"/>
                <a:cs typeface="Calibri"/>
              </a:rPr>
              <a:t> </a:t>
            </a:r>
            <a:r>
              <a:rPr sz="2000" spc="-5" dirty="0">
                <a:latin typeface="Calibri"/>
                <a:cs typeface="Calibri"/>
              </a:rPr>
              <a:t>(NIH-  </a:t>
            </a:r>
            <a:r>
              <a:rPr sz="2000" spc="-10" dirty="0">
                <a:latin typeface="Calibri"/>
                <a:cs typeface="Calibri"/>
              </a:rPr>
              <a:t>Required)</a:t>
            </a:r>
            <a:endParaRPr sz="2000" dirty="0">
              <a:latin typeface="Calibri"/>
              <a:cs typeface="Calibri"/>
            </a:endParaRPr>
          </a:p>
          <a:p>
            <a:pPr marL="756285" marR="74295" lvl="1" indent="-286385">
              <a:lnSpc>
                <a:spcPct val="80000"/>
              </a:lnSpc>
              <a:spcBef>
                <a:spcPts val="480"/>
              </a:spcBef>
              <a:buFont typeface="Arial"/>
              <a:buChar char="–"/>
              <a:tabLst>
                <a:tab pos="756285" algn="l"/>
                <a:tab pos="756920" algn="l"/>
              </a:tabLst>
            </a:pPr>
            <a:r>
              <a:rPr sz="2000" spc="-10" dirty="0">
                <a:latin typeface="Calibri"/>
                <a:cs typeface="Calibri"/>
              </a:rPr>
              <a:t>Each </a:t>
            </a:r>
            <a:r>
              <a:rPr sz="2000" spc="-5" dirty="0">
                <a:latin typeface="Calibri"/>
                <a:cs typeface="Calibri"/>
              </a:rPr>
              <a:t>institution </a:t>
            </a:r>
            <a:r>
              <a:rPr sz="2000" spc="-15" dirty="0">
                <a:latin typeface="Calibri"/>
                <a:cs typeface="Calibri"/>
              </a:rPr>
              <a:t>reviews </a:t>
            </a:r>
            <a:r>
              <a:rPr sz="2000" dirty="0">
                <a:latin typeface="Calibri"/>
                <a:cs typeface="Calibri"/>
              </a:rPr>
              <a:t>the  </a:t>
            </a:r>
            <a:r>
              <a:rPr sz="2000" spc="-5" dirty="0">
                <a:latin typeface="Calibri"/>
                <a:cs typeface="Calibri"/>
              </a:rPr>
              <a:t>activities they </a:t>
            </a:r>
            <a:r>
              <a:rPr sz="2000" spc="-10" dirty="0">
                <a:latin typeface="Calibri"/>
                <a:cs typeface="Calibri"/>
              </a:rPr>
              <a:t>are engaged</a:t>
            </a:r>
            <a:r>
              <a:rPr sz="2000" spc="5" dirty="0">
                <a:latin typeface="Calibri"/>
                <a:cs typeface="Calibri"/>
              </a:rPr>
              <a:t> </a:t>
            </a:r>
            <a:r>
              <a:rPr sz="2000" spc="-5" dirty="0">
                <a:latin typeface="Calibri"/>
                <a:cs typeface="Calibri"/>
              </a:rPr>
              <a:t>in</a:t>
            </a:r>
            <a:endParaRPr sz="2000" dirty="0">
              <a:latin typeface="Calibri"/>
              <a:cs typeface="Calibri"/>
            </a:endParaRPr>
          </a:p>
          <a:p>
            <a:pPr marL="355600" marR="1257935" indent="-342900">
              <a:lnSpc>
                <a:spcPts val="2300"/>
              </a:lnSpc>
              <a:spcBef>
                <a:spcPts val="545"/>
              </a:spcBef>
              <a:buFont typeface="Arial"/>
              <a:buChar char="•"/>
              <a:tabLst>
                <a:tab pos="354965" algn="l"/>
                <a:tab pos="355600" algn="l"/>
              </a:tabLst>
            </a:pPr>
            <a:r>
              <a:rPr sz="2400" spc="-20" dirty="0">
                <a:latin typeface="Calibri"/>
                <a:cs typeface="Calibri"/>
              </a:rPr>
              <a:t>May </a:t>
            </a:r>
            <a:r>
              <a:rPr sz="2400" spc="-10" dirty="0">
                <a:latin typeface="Calibri"/>
                <a:cs typeface="Calibri"/>
              </a:rPr>
              <a:t>still </a:t>
            </a:r>
            <a:r>
              <a:rPr sz="2400" spc="-15" dirty="0">
                <a:latin typeface="Calibri"/>
                <a:cs typeface="Calibri"/>
              </a:rPr>
              <a:t>require </a:t>
            </a:r>
            <a:r>
              <a:rPr sz="2400" dirty="0">
                <a:latin typeface="Calibri"/>
                <a:cs typeface="Calibri"/>
              </a:rPr>
              <a:t>2  </a:t>
            </a:r>
            <a:r>
              <a:rPr sz="2400" spc="-5" dirty="0">
                <a:latin typeface="Calibri"/>
                <a:cs typeface="Calibri"/>
              </a:rPr>
              <a:t>submissions</a:t>
            </a:r>
            <a:endParaRPr sz="2400" dirty="0">
              <a:latin typeface="Calibri"/>
              <a:cs typeface="Calibri"/>
            </a:endParaRPr>
          </a:p>
        </p:txBody>
      </p:sp>
      <p:sp>
        <p:nvSpPr>
          <p:cNvPr id="4" name="object 4"/>
          <p:cNvSpPr/>
          <p:nvPr/>
        </p:nvSpPr>
        <p:spPr>
          <a:xfrm>
            <a:off x="4930140" y="131063"/>
            <a:ext cx="3619499" cy="5890259"/>
          </a:xfrm>
          <a:prstGeom prst="rect">
            <a:avLst/>
          </a:prstGeom>
          <a:blipFill>
            <a:blip r:embed="rId3" cstate="print"/>
            <a:stretch>
              <a:fillRect/>
            </a:stretch>
          </a:blipFill>
        </p:spPr>
        <p:txBody>
          <a:bodyPr wrap="square" lIns="0" tIns="0" rIns="0" bIns="0" rtlCol="0"/>
          <a:lstStyle/>
          <a:p>
            <a:endParaRPr/>
          </a:p>
        </p:txBody>
      </p:sp>
      <p:sp>
        <p:nvSpPr>
          <p:cNvPr id="5" name="object 5"/>
          <p:cNvSpPr txBox="1"/>
          <p:nvPr/>
        </p:nvSpPr>
        <p:spPr>
          <a:xfrm>
            <a:off x="8654288" y="6438328"/>
            <a:ext cx="180975" cy="203200"/>
          </a:xfrm>
          <a:prstGeom prst="rect">
            <a:avLst/>
          </a:prstGeom>
        </p:spPr>
        <p:txBody>
          <a:bodyPr vert="horz" wrap="square" lIns="0" tIns="0" rIns="0" bIns="0" rtlCol="0">
            <a:spAutoFit/>
          </a:bodyPr>
          <a:lstStyle/>
          <a:p>
            <a:pPr marL="12700">
              <a:lnSpc>
                <a:spcPct val="100000"/>
              </a:lnSpc>
            </a:pPr>
            <a:r>
              <a:rPr sz="1200" dirty="0">
                <a:latin typeface="Calibri"/>
                <a:cs typeface="Calibri"/>
              </a:rPr>
              <a:t>38</a:t>
            </a:r>
            <a:endParaRPr sz="1200">
              <a:latin typeface="Calibri"/>
              <a:cs typeface="Calibri"/>
            </a:endParaRPr>
          </a:p>
        </p:txBody>
      </p:sp>
    </p:spTree>
    <p:extLst>
      <p:ext uri="{BB962C8B-B14F-4D97-AF65-F5344CB8AC3E}">
        <p14:creationId xmlns:p14="http://schemas.microsoft.com/office/powerpoint/2010/main" val="3274540657"/>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8349488" y="6386829"/>
            <a:ext cx="257810" cy="298450"/>
          </a:xfrm>
          <a:prstGeom prst="rect">
            <a:avLst/>
          </a:prstGeom>
        </p:spPr>
        <p:txBody>
          <a:bodyPr vert="horz" wrap="square" lIns="0" tIns="0" rIns="0" bIns="0" rtlCol="0">
            <a:spAutoFit/>
          </a:bodyPr>
          <a:lstStyle/>
          <a:p>
            <a:pPr marL="12700">
              <a:lnSpc>
                <a:spcPct val="100000"/>
              </a:lnSpc>
            </a:pPr>
            <a:r>
              <a:rPr sz="1800" dirty="0">
                <a:latin typeface="Calibri"/>
                <a:cs typeface="Calibri"/>
              </a:rPr>
              <a:t>39</a:t>
            </a:r>
            <a:endParaRPr sz="1800">
              <a:latin typeface="Calibri"/>
              <a:cs typeface="Calibri"/>
            </a:endParaRPr>
          </a:p>
        </p:txBody>
      </p:sp>
      <p:sp>
        <p:nvSpPr>
          <p:cNvPr id="3" name="object 3"/>
          <p:cNvSpPr txBox="1">
            <a:spLocks noGrp="1"/>
          </p:cNvSpPr>
          <p:nvPr>
            <p:ph type="title"/>
          </p:nvPr>
        </p:nvSpPr>
        <p:spPr>
          <a:xfrm>
            <a:off x="1221739" y="474789"/>
            <a:ext cx="6725284" cy="1976120"/>
          </a:xfrm>
          <a:prstGeom prst="rect">
            <a:avLst/>
          </a:prstGeom>
        </p:spPr>
        <p:txBody>
          <a:bodyPr vert="horz" wrap="square" lIns="0" tIns="0" rIns="0" bIns="0" rtlCol="0">
            <a:spAutoFit/>
          </a:bodyPr>
          <a:lstStyle/>
          <a:p>
            <a:pPr marL="848360">
              <a:lnSpc>
                <a:spcPts val="5260"/>
              </a:lnSpc>
            </a:pPr>
            <a:r>
              <a:rPr sz="4400" spc="-25" dirty="0"/>
              <a:t>Working </a:t>
            </a:r>
            <a:r>
              <a:rPr sz="4400" spc="-5" dirty="0"/>
              <a:t>outside</a:t>
            </a:r>
            <a:r>
              <a:rPr sz="4400" spc="-60" dirty="0"/>
              <a:t> </a:t>
            </a:r>
            <a:r>
              <a:rPr sz="4400" dirty="0"/>
              <a:t>UGA</a:t>
            </a:r>
            <a:endParaRPr sz="4400"/>
          </a:p>
          <a:p>
            <a:pPr marL="12700" marR="5080">
              <a:lnSpc>
                <a:spcPts val="3360"/>
              </a:lnSpc>
              <a:spcBef>
                <a:spcPts val="90"/>
              </a:spcBef>
            </a:pPr>
            <a:r>
              <a:rPr sz="2800" b="0" spc="-10" dirty="0">
                <a:solidFill>
                  <a:srgbClr val="000000"/>
                </a:solidFill>
                <a:latin typeface="Calibri"/>
                <a:cs typeface="Calibri"/>
              </a:rPr>
              <a:t>What if </a:t>
            </a:r>
            <a:r>
              <a:rPr sz="2800" b="0" spc="-20" dirty="0">
                <a:solidFill>
                  <a:srgbClr val="000000"/>
                </a:solidFill>
                <a:latin typeface="Calibri"/>
                <a:cs typeface="Calibri"/>
              </a:rPr>
              <a:t>you </a:t>
            </a:r>
            <a:r>
              <a:rPr sz="2800" b="0" spc="-25" dirty="0">
                <a:solidFill>
                  <a:srgbClr val="000000"/>
                </a:solidFill>
                <a:latin typeface="Calibri"/>
                <a:cs typeface="Calibri"/>
              </a:rPr>
              <a:t>have </a:t>
            </a:r>
            <a:r>
              <a:rPr sz="2800" b="0" spc="-5" dirty="0">
                <a:solidFill>
                  <a:srgbClr val="000000"/>
                </a:solidFill>
                <a:latin typeface="Calibri"/>
                <a:cs typeface="Calibri"/>
              </a:rPr>
              <a:t>no </a:t>
            </a:r>
            <a:r>
              <a:rPr sz="2800" b="0" spc="-20" dirty="0">
                <a:solidFill>
                  <a:srgbClr val="000000"/>
                </a:solidFill>
                <a:latin typeface="Calibri"/>
                <a:cs typeface="Calibri"/>
              </a:rPr>
              <a:t>collaborators </a:t>
            </a:r>
            <a:r>
              <a:rPr sz="2800" b="0" spc="-5" dirty="0">
                <a:solidFill>
                  <a:srgbClr val="000000"/>
                </a:solidFill>
                <a:latin typeface="Calibri"/>
                <a:cs typeface="Calibri"/>
              </a:rPr>
              <a:t>and </a:t>
            </a:r>
            <a:r>
              <a:rPr sz="2800" b="0" spc="-20" dirty="0">
                <a:solidFill>
                  <a:srgbClr val="000000"/>
                </a:solidFill>
                <a:latin typeface="Calibri"/>
                <a:cs typeface="Calibri"/>
              </a:rPr>
              <a:t>you </a:t>
            </a:r>
            <a:r>
              <a:rPr sz="2800" b="0" spc="-15" dirty="0">
                <a:solidFill>
                  <a:srgbClr val="000000"/>
                </a:solidFill>
                <a:latin typeface="Calibri"/>
                <a:cs typeface="Calibri"/>
              </a:rPr>
              <a:t>just  </a:t>
            </a:r>
            <a:r>
              <a:rPr sz="2800" b="0" spc="-20" dirty="0">
                <a:solidFill>
                  <a:srgbClr val="000000"/>
                </a:solidFill>
                <a:latin typeface="Calibri"/>
                <a:cs typeface="Calibri"/>
              </a:rPr>
              <a:t>want </a:t>
            </a:r>
            <a:r>
              <a:rPr sz="2800" b="0" spc="-15" dirty="0">
                <a:solidFill>
                  <a:srgbClr val="000000"/>
                </a:solidFill>
                <a:latin typeface="Calibri"/>
                <a:cs typeface="Calibri"/>
              </a:rPr>
              <a:t>to </a:t>
            </a:r>
            <a:r>
              <a:rPr sz="2800" b="0" spc="-10" dirty="0">
                <a:solidFill>
                  <a:srgbClr val="000000"/>
                </a:solidFill>
                <a:latin typeface="Calibri"/>
                <a:cs typeface="Calibri"/>
              </a:rPr>
              <a:t>recruit people </a:t>
            </a:r>
            <a:r>
              <a:rPr sz="2800" b="0" spc="-20" dirty="0">
                <a:solidFill>
                  <a:srgbClr val="000000"/>
                </a:solidFill>
                <a:latin typeface="Calibri"/>
                <a:cs typeface="Calibri"/>
              </a:rPr>
              <a:t>from </a:t>
            </a:r>
            <a:r>
              <a:rPr sz="2800" b="0" spc="-5" dirty="0">
                <a:solidFill>
                  <a:srgbClr val="000000"/>
                </a:solidFill>
                <a:latin typeface="Calibri"/>
                <a:cs typeface="Calibri"/>
              </a:rPr>
              <a:t>another  </a:t>
            </a:r>
            <a:r>
              <a:rPr sz="2800" b="0" spc="-20" dirty="0">
                <a:solidFill>
                  <a:srgbClr val="000000"/>
                </a:solidFill>
                <a:latin typeface="Calibri"/>
                <a:cs typeface="Calibri"/>
              </a:rPr>
              <a:t>organization?</a:t>
            </a:r>
            <a:endParaRPr sz="2800">
              <a:latin typeface="Calibri"/>
              <a:cs typeface="Calibri"/>
            </a:endParaRPr>
          </a:p>
        </p:txBody>
      </p:sp>
      <p:sp>
        <p:nvSpPr>
          <p:cNvPr id="4" name="object 4"/>
          <p:cNvSpPr/>
          <p:nvPr/>
        </p:nvSpPr>
        <p:spPr>
          <a:xfrm>
            <a:off x="992124" y="2500883"/>
            <a:ext cx="2731007" cy="1821179"/>
          </a:xfrm>
          <a:prstGeom prst="rect">
            <a:avLst/>
          </a:prstGeom>
          <a:blipFill>
            <a:blip r:embed="rId3" cstate="print"/>
            <a:stretch>
              <a:fillRect/>
            </a:stretch>
          </a:blipFill>
        </p:spPr>
        <p:txBody>
          <a:bodyPr wrap="square" lIns="0" tIns="0" rIns="0" bIns="0" rtlCol="0"/>
          <a:lstStyle/>
          <a:p>
            <a:endParaRPr/>
          </a:p>
        </p:txBody>
      </p:sp>
      <p:sp>
        <p:nvSpPr>
          <p:cNvPr id="5" name="object 5"/>
          <p:cNvSpPr/>
          <p:nvPr/>
        </p:nvSpPr>
        <p:spPr>
          <a:xfrm>
            <a:off x="4611623" y="2500883"/>
            <a:ext cx="2538983" cy="1904999"/>
          </a:xfrm>
          <a:prstGeom prst="rect">
            <a:avLst/>
          </a:prstGeom>
          <a:blipFill>
            <a:blip r:embed="rId4" cstate="print"/>
            <a:stretch>
              <a:fillRect/>
            </a:stretch>
          </a:blipFill>
        </p:spPr>
        <p:txBody>
          <a:bodyPr wrap="square" lIns="0" tIns="0" rIns="0" bIns="0" rtlCol="0"/>
          <a:lstStyle/>
          <a:p>
            <a:endParaRPr/>
          </a:p>
        </p:txBody>
      </p:sp>
      <p:sp>
        <p:nvSpPr>
          <p:cNvPr id="6" name="object 6"/>
          <p:cNvSpPr txBox="1"/>
          <p:nvPr/>
        </p:nvSpPr>
        <p:spPr>
          <a:xfrm>
            <a:off x="1071516" y="4558127"/>
            <a:ext cx="6881495" cy="1125220"/>
          </a:xfrm>
          <a:prstGeom prst="rect">
            <a:avLst/>
          </a:prstGeom>
        </p:spPr>
        <p:txBody>
          <a:bodyPr vert="horz" wrap="square" lIns="0" tIns="0" rIns="0" bIns="0" rtlCol="0">
            <a:spAutoFit/>
          </a:bodyPr>
          <a:lstStyle/>
          <a:p>
            <a:pPr marL="12700" marR="5080">
              <a:lnSpc>
                <a:spcPct val="100000"/>
              </a:lnSpc>
            </a:pPr>
            <a:r>
              <a:rPr sz="2400" spc="-10" dirty="0">
                <a:latin typeface="Calibri"/>
                <a:cs typeface="Calibri"/>
              </a:rPr>
              <a:t>Obtain Site Authorization </a:t>
            </a:r>
            <a:r>
              <a:rPr sz="2400" dirty="0">
                <a:latin typeface="Calibri"/>
                <a:cs typeface="Calibri"/>
              </a:rPr>
              <a:t>if the </a:t>
            </a:r>
            <a:r>
              <a:rPr sz="2400" spc="-10" dirty="0">
                <a:latin typeface="Calibri"/>
                <a:cs typeface="Calibri"/>
              </a:rPr>
              <a:t>study </a:t>
            </a:r>
            <a:r>
              <a:rPr sz="2400" dirty="0">
                <a:latin typeface="Calibri"/>
                <a:cs typeface="Calibri"/>
              </a:rPr>
              <a:t>is </a:t>
            </a:r>
            <a:r>
              <a:rPr sz="2400" spc="-10" dirty="0">
                <a:latin typeface="Calibri"/>
                <a:cs typeface="Calibri"/>
              </a:rPr>
              <a:t>conducted </a:t>
            </a:r>
            <a:r>
              <a:rPr sz="2400" spc="-15" dirty="0">
                <a:latin typeface="Calibri"/>
                <a:cs typeface="Calibri"/>
              </a:rPr>
              <a:t>at </a:t>
            </a:r>
            <a:r>
              <a:rPr sz="2400" spc="-5" dirty="0">
                <a:latin typeface="Calibri"/>
                <a:cs typeface="Calibri"/>
              </a:rPr>
              <a:t>or  </a:t>
            </a:r>
            <a:r>
              <a:rPr sz="2400" spc="-15" dirty="0">
                <a:latin typeface="Calibri"/>
                <a:cs typeface="Calibri"/>
              </a:rPr>
              <a:t>targets </a:t>
            </a:r>
            <a:r>
              <a:rPr sz="2400" dirty="0">
                <a:latin typeface="Calibri"/>
                <a:cs typeface="Calibri"/>
              </a:rPr>
              <a:t>a </a:t>
            </a:r>
            <a:r>
              <a:rPr sz="2400" spc="-5" dirty="0">
                <a:latin typeface="Calibri"/>
                <a:cs typeface="Calibri"/>
              </a:rPr>
              <a:t>specific </a:t>
            </a:r>
            <a:r>
              <a:rPr sz="2400" spc="-10" dirty="0">
                <a:latin typeface="Calibri"/>
                <a:cs typeface="Calibri"/>
              </a:rPr>
              <a:t>population </a:t>
            </a:r>
            <a:r>
              <a:rPr sz="2400" spc="-15" dirty="0">
                <a:latin typeface="Calibri"/>
                <a:cs typeface="Calibri"/>
              </a:rPr>
              <a:t>at </a:t>
            </a:r>
            <a:r>
              <a:rPr sz="2400" dirty="0">
                <a:latin typeface="Calibri"/>
                <a:cs typeface="Calibri"/>
              </a:rPr>
              <a:t>a </a:t>
            </a:r>
            <a:r>
              <a:rPr sz="2400" spc="-10" dirty="0">
                <a:latin typeface="Calibri"/>
                <a:cs typeface="Calibri"/>
              </a:rPr>
              <a:t>location where you  </a:t>
            </a:r>
            <a:r>
              <a:rPr sz="2400" spc="-5" dirty="0">
                <a:latin typeface="Calibri"/>
                <a:cs typeface="Calibri"/>
              </a:rPr>
              <a:t>don’t </a:t>
            </a:r>
            <a:r>
              <a:rPr sz="2400" spc="-20" dirty="0">
                <a:latin typeface="Calibri"/>
                <a:cs typeface="Calibri"/>
              </a:rPr>
              <a:t>have </a:t>
            </a:r>
            <a:r>
              <a:rPr sz="2400" spc="-10" dirty="0">
                <a:latin typeface="Calibri"/>
                <a:cs typeface="Calibri"/>
              </a:rPr>
              <a:t>research</a:t>
            </a:r>
            <a:r>
              <a:rPr sz="2400" spc="-30" dirty="0">
                <a:latin typeface="Calibri"/>
                <a:cs typeface="Calibri"/>
              </a:rPr>
              <a:t> </a:t>
            </a:r>
            <a:r>
              <a:rPr sz="2400" spc="-5" dirty="0">
                <a:latin typeface="Calibri"/>
                <a:cs typeface="Calibri"/>
              </a:rPr>
              <a:t>privileges</a:t>
            </a:r>
            <a:endParaRPr sz="2400">
              <a:latin typeface="Calibri"/>
              <a:cs typeface="Calibri"/>
            </a:endParaRPr>
          </a:p>
        </p:txBody>
      </p:sp>
    </p:spTree>
    <p:extLst>
      <p:ext uri="{BB962C8B-B14F-4D97-AF65-F5344CB8AC3E}">
        <p14:creationId xmlns:p14="http://schemas.microsoft.com/office/powerpoint/2010/main" val="455153713"/>
      </p:ext>
    </p:extLst>
  </p:cSld>
  <p:clrMapOvr>
    <a:masterClrMapping/>
  </p:clrMapOvr>
  <p:transition spd="med">
    <p:fade/>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External Site Authorization</a:t>
            </a:r>
            <a:endParaRPr lang="en-US" dirty="0"/>
          </a:p>
        </p:txBody>
      </p:sp>
      <p:sp>
        <p:nvSpPr>
          <p:cNvPr id="3" name="Slide Number Placeholder 2"/>
          <p:cNvSpPr>
            <a:spLocks noGrp="1"/>
          </p:cNvSpPr>
          <p:nvPr>
            <p:ph type="sldNum" sz="quarter" idx="11"/>
          </p:nvPr>
        </p:nvSpPr>
        <p:spPr/>
        <p:txBody>
          <a:bodyPr/>
          <a:lstStyle/>
          <a:p>
            <a:fld id="{B1CB1FA8-4E22-0D4A-9BB9-7654826DCCAF}" type="slidenum">
              <a:rPr lang="en-US" smtClean="0"/>
              <a:pPr/>
              <a:t>27</a:t>
            </a:fld>
            <a:endParaRPr lang="en-US" dirty="0"/>
          </a:p>
        </p:txBody>
      </p:sp>
      <p:sp>
        <p:nvSpPr>
          <p:cNvPr id="4" name="Content Placeholder 3"/>
          <p:cNvSpPr>
            <a:spLocks noGrp="1"/>
          </p:cNvSpPr>
          <p:nvPr>
            <p:ph idx="1"/>
          </p:nvPr>
        </p:nvSpPr>
        <p:spPr>
          <a:xfrm>
            <a:off x="4551680" y="1447801"/>
            <a:ext cx="3906520" cy="4343400"/>
          </a:xfrm>
        </p:spPr>
        <p:txBody>
          <a:bodyPr>
            <a:normAutofit fontScale="85000" lnSpcReduction="10000"/>
          </a:bodyPr>
          <a:lstStyle/>
          <a:p>
            <a:r>
              <a:rPr lang="en-US" dirty="0" smtClean="0"/>
              <a:t>Person conducting Research</a:t>
            </a:r>
          </a:p>
          <a:p>
            <a:r>
              <a:rPr lang="en-US" dirty="0" smtClean="0"/>
              <a:t>Specific detail of what research entails</a:t>
            </a:r>
          </a:p>
          <a:p>
            <a:r>
              <a:rPr lang="en-US" dirty="0" smtClean="0"/>
              <a:t>Time period approved for research</a:t>
            </a:r>
          </a:p>
          <a:p>
            <a:r>
              <a:rPr lang="en-US" dirty="0" smtClean="0"/>
              <a:t>Signed by someone with authority to grant research privileges</a:t>
            </a:r>
            <a:endParaRPr lang="en-US" dirty="0"/>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60145" y="1771650"/>
            <a:ext cx="3171940" cy="3034030"/>
          </a:xfrm>
          <a:prstGeom prst="rect">
            <a:avLst/>
          </a:prstGeom>
        </p:spPr>
      </p:pic>
    </p:spTree>
    <p:extLst>
      <p:ext uri="{BB962C8B-B14F-4D97-AF65-F5344CB8AC3E}">
        <p14:creationId xmlns:p14="http://schemas.microsoft.com/office/powerpoint/2010/main" val="36394650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txBox="1">
            <a:spLocks noGrp="1"/>
          </p:cNvSpPr>
          <p:nvPr>
            <p:ph type="title"/>
          </p:nvPr>
        </p:nvSpPr>
        <p:spPr>
          <a:prstGeom prst="rect">
            <a:avLst/>
          </a:prstGeom>
        </p:spPr>
        <p:txBody>
          <a:bodyPr vert="horz" wrap="square" lIns="0" tIns="0" rIns="0" bIns="0" rtlCol="0">
            <a:spAutoFit/>
          </a:bodyPr>
          <a:lstStyle/>
          <a:p>
            <a:pPr marL="2213610" marR="5080" indent="-1726564">
              <a:lnSpc>
                <a:spcPct val="100000"/>
              </a:lnSpc>
            </a:pPr>
            <a:r>
              <a:rPr spc="-5" dirty="0"/>
              <a:t>Sharing </a:t>
            </a:r>
            <a:r>
              <a:rPr spc="-25" dirty="0"/>
              <a:t>data </a:t>
            </a:r>
            <a:r>
              <a:rPr spc="-5" dirty="0"/>
              <a:t>or samples </a:t>
            </a:r>
            <a:r>
              <a:rPr spc="-15" dirty="0"/>
              <a:t>between  </a:t>
            </a:r>
            <a:r>
              <a:rPr spc="-10" dirty="0"/>
              <a:t>sites/institutions</a:t>
            </a:r>
          </a:p>
        </p:txBody>
      </p:sp>
      <p:sp>
        <p:nvSpPr>
          <p:cNvPr id="4" name="object 4"/>
          <p:cNvSpPr txBox="1"/>
          <p:nvPr/>
        </p:nvSpPr>
        <p:spPr>
          <a:xfrm>
            <a:off x="8806688" y="6386829"/>
            <a:ext cx="257810" cy="298450"/>
          </a:xfrm>
          <a:prstGeom prst="rect">
            <a:avLst/>
          </a:prstGeom>
        </p:spPr>
        <p:txBody>
          <a:bodyPr vert="horz" wrap="square" lIns="0" tIns="0" rIns="0" bIns="0" rtlCol="0">
            <a:spAutoFit/>
          </a:bodyPr>
          <a:lstStyle/>
          <a:p>
            <a:pPr marL="12700">
              <a:lnSpc>
                <a:spcPct val="100000"/>
              </a:lnSpc>
            </a:pPr>
            <a:r>
              <a:rPr sz="1800" dirty="0">
                <a:latin typeface="Calibri"/>
                <a:cs typeface="Calibri"/>
              </a:rPr>
              <a:t>40</a:t>
            </a:r>
            <a:endParaRPr sz="1800">
              <a:latin typeface="Calibri"/>
              <a:cs typeface="Calibri"/>
            </a:endParaRPr>
          </a:p>
        </p:txBody>
      </p:sp>
      <p:sp>
        <p:nvSpPr>
          <p:cNvPr id="5" name="object 5"/>
          <p:cNvSpPr txBox="1"/>
          <p:nvPr/>
        </p:nvSpPr>
        <p:spPr>
          <a:xfrm>
            <a:off x="666568" y="1468120"/>
            <a:ext cx="7566659" cy="3895090"/>
          </a:xfrm>
          <a:prstGeom prst="rect">
            <a:avLst/>
          </a:prstGeom>
        </p:spPr>
        <p:txBody>
          <a:bodyPr vert="horz" wrap="square" lIns="0" tIns="0" rIns="0" bIns="0" rtlCol="0">
            <a:spAutoFit/>
          </a:bodyPr>
          <a:lstStyle/>
          <a:p>
            <a:pPr marL="355600" marR="5080" indent="-342900">
              <a:lnSpc>
                <a:spcPct val="100000"/>
              </a:lnSpc>
              <a:buClr>
                <a:srgbClr val="CF202E"/>
              </a:buClr>
              <a:buFont typeface="Wingdings"/>
              <a:buChar char=""/>
              <a:tabLst>
                <a:tab pos="355600" algn="l"/>
                <a:tab pos="356235" algn="l"/>
              </a:tabLst>
            </a:pPr>
            <a:r>
              <a:rPr sz="3200" spc="-10" dirty="0">
                <a:latin typeface="Calibri"/>
                <a:cs typeface="Calibri"/>
              </a:rPr>
              <a:t>Obtain </a:t>
            </a:r>
            <a:r>
              <a:rPr sz="3200" dirty="0">
                <a:latin typeface="Calibri"/>
                <a:cs typeface="Calibri"/>
              </a:rPr>
              <a:t>a </a:t>
            </a:r>
            <a:r>
              <a:rPr sz="3200" spc="-20" dirty="0">
                <a:latin typeface="Calibri"/>
                <a:cs typeface="Calibri"/>
              </a:rPr>
              <a:t>Data </a:t>
            </a:r>
            <a:r>
              <a:rPr sz="3200" spc="-50" dirty="0">
                <a:latin typeface="Calibri"/>
                <a:cs typeface="Calibri"/>
              </a:rPr>
              <a:t>Transfer </a:t>
            </a:r>
            <a:r>
              <a:rPr sz="3200" dirty="0">
                <a:latin typeface="Calibri"/>
                <a:cs typeface="Calibri"/>
              </a:rPr>
              <a:t>or </a:t>
            </a:r>
            <a:r>
              <a:rPr sz="3200" spc="-10" dirty="0">
                <a:latin typeface="Calibri"/>
                <a:cs typeface="Calibri"/>
              </a:rPr>
              <a:t>Materials </a:t>
            </a:r>
            <a:r>
              <a:rPr sz="3200" spc="-50" dirty="0">
                <a:latin typeface="Calibri"/>
                <a:cs typeface="Calibri"/>
              </a:rPr>
              <a:t>Transfer  </a:t>
            </a:r>
            <a:r>
              <a:rPr sz="3200" spc="-10" dirty="0">
                <a:latin typeface="Calibri"/>
                <a:cs typeface="Calibri"/>
              </a:rPr>
              <a:t>Agreement </a:t>
            </a:r>
            <a:r>
              <a:rPr sz="3200" spc="-15" dirty="0">
                <a:latin typeface="Calibri"/>
                <a:cs typeface="Calibri"/>
              </a:rPr>
              <a:t>from </a:t>
            </a:r>
            <a:r>
              <a:rPr sz="3200" spc="-10" dirty="0">
                <a:latin typeface="Calibri"/>
                <a:cs typeface="Calibri"/>
              </a:rPr>
              <a:t>Innovation </a:t>
            </a:r>
            <a:r>
              <a:rPr sz="3200" spc="-25" dirty="0">
                <a:latin typeface="Calibri"/>
                <a:cs typeface="Calibri"/>
              </a:rPr>
              <a:t>Gateway  </a:t>
            </a:r>
            <a:r>
              <a:rPr sz="3200" spc="-20" dirty="0">
                <a:latin typeface="Calibri"/>
                <a:cs typeface="Calibri"/>
              </a:rPr>
              <a:t>(gateway@uga.edu)</a:t>
            </a:r>
            <a:endParaRPr sz="3200">
              <a:latin typeface="Calibri"/>
              <a:cs typeface="Calibri"/>
            </a:endParaRPr>
          </a:p>
          <a:p>
            <a:pPr marL="1999614" marR="85090" indent="-1647825">
              <a:lnSpc>
                <a:spcPct val="100000"/>
              </a:lnSpc>
              <a:spcBef>
                <a:spcPts val="1405"/>
              </a:spcBef>
            </a:pPr>
            <a:r>
              <a:rPr sz="4000" b="1" spc="-20" dirty="0">
                <a:solidFill>
                  <a:srgbClr val="B30000"/>
                </a:solidFill>
                <a:latin typeface="Calibri"/>
                <a:cs typeface="Calibri"/>
              </a:rPr>
              <a:t>Retaining data/samples </a:t>
            </a:r>
            <a:r>
              <a:rPr sz="4000" b="1" spc="-25" dirty="0">
                <a:solidFill>
                  <a:srgbClr val="B30000"/>
                </a:solidFill>
                <a:latin typeface="Calibri"/>
                <a:cs typeface="Calibri"/>
              </a:rPr>
              <a:t>for </a:t>
            </a:r>
            <a:r>
              <a:rPr sz="4000" b="1" spc="-15" dirty="0">
                <a:solidFill>
                  <a:srgbClr val="B30000"/>
                </a:solidFill>
                <a:latin typeface="Calibri"/>
                <a:cs typeface="Calibri"/>
              </a:rPr>
              <a:t>future  potential</a:t>
            </a:r>
            <a:r>
              <a:rPr sz="4000" b="1" spc="-50" dirty="0">
                <a:solidFill>
                  <a:srgbClr val="B30000"/>
                </a:solidFill>
                <a:latin typeface="Calibri"/>
                <a:cs typeface="Calibri"/>
              </a:rPr>
              <a:t> </a:t>
            </a:r>
            <a:r>
              <a:rPr sz="4000" b="1" spc="-20" dirty="0">
                <a:solidFill>
                  <a:srgbClr val="B30000"/>
                </a:solidFill>
                <a:latin typeface="Calibri"/>
                <a:cs typeface="Calibri"/>
              </a:rPr>
              <a:t>research</a:t>
            </a:r>
            <a:endParaRPr sz="4000">
              <a:latin typeface="Calibri"/>
              <a:cs typeface="Calibri"/>
            </a:endParaRPr>
          </a:p>
          <a:p>
            <a:pPr marL="461009" marR="96520" lvl="1" indent="-342900">
              <a:lnSpc>
                <a:spcPct val="100000"/>
              </a:lnSpc>
              <a:spcBef>
                <a:spcPts val="465"/>
              </a:spcBef>
              <a:buClr>
                <a:srgbClr val="B00202"/>
              </a:buClr>
              <a:buSzPct val="79687"/>
              <a:buFont typeface="Wingdings"/>
              <a:buChar char=""/>
              <a:tabLst>
                <a:tab pos="461009" algn="l"/>
                <a:tab pos="461645" algn="l"/>
              </a:tabLst>
            </a:pPr>
            <a:r>
              <a:rPr sz="3200" spc="-5" dirty="0">
                <a:latin typeface="Calibri"/>
                <a:cs typeface="Calibri"/>
              </a:rPr>
              <a:t>Only with the </a:t>
            </a:r>
            <a:r>
              <a:rPr sz="3200" spc="-15" dirty="0">
                <a:latin typeface="Calibri"/>
                <a:cs typeface="Calibri"/>
              </a:rPr>
              <a:t>appropriate </a:t>
            </a:r>
            <a:r>
              <a:rPr sz="3200" spc="-10" dirty="0">
                <a:latin typeface="Calibri"/>
                <a:cs typeface="Calibri"/>
              </a:rPr>
              <a:t>consent </a:t>
            </a:r>
            <a:r>
              <a:rPr sz="3200" spc="-25" dirty="0">
                <a:latin typeface="Calibri"/>
                <a:cs typeface="Calibri"/>
              </a:rPr>
              <a:t>for </a:t>
            </a:r>
            <a:r>
              <a:rPr sz="3200" spc="-10" dirty="0">
                <a:latin typeface="Calibri"/>
                <a:cs typeface="Calibri"/>
              </a:rPr>
              <a:t>that  </a:t>
            </a:r>
            <a:r>
              <a:rPr sz="3200" spc="-5" dirty="0">
                <a:latin typeface="Calibri"/>
                <a:cs typeface="Calibri"/>
              </a:rPr>
              <a:t>use </a:t>
            </a:r>
            <a:r>
              <a:rPr sz="3200" dirty="0">
                <a:latin typeface="Calibri"/>
                <a:cs typeface="Calibri"/>
              </a:rPr>
              <a:t>of</a:t>
            </a:r>
            <a:r>
              <a:rPr sz="3200" spc="-50" dirty="0">
                <a:latin typeface="Calibri"/>
                <a:cs typeface="Calibri"/>
              </a:rPr>
              <a:t> </a:t>
            </a:r>
            <a:r>
              <a:rPr sz="3200" spc="-15" dirty="0">
                <a:latin typeface="Calibri"/>
                <a:cs typeface="Calibri"/>
              </a:rPr>
              <a:t>data/samples</a:t>
            </a:r>
            <a:endParaRPr sz="3200">
              <a:latin typeface="Calibri"/>
              <a:cs typeface="Calibri"/>
            </a:endParaRPr>
          </a:p>
        </p:txBody>
      </p:sp>
    </p:spTree>
    <p:extLst>
      <p:ext uri="{BB962C8B-B14F-4D97-AF65-F5344CB8AC3E}">
        <p14:creationId xmlns:p14="http://schemas.microsoft.com/office/powerpoint/2010/main" val="1965838489"/>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Who are the participants?</a:t>
            </a:r>
            <a:endParaRPr lang="en-US" dirty="0"/>
          </a:p>
        </p:txBody>
      </p:sp>
      <p:sp>
        <p:nvSpPr>
          <p:cNvPr id="3" name="Slide Number Placeholder 2"/>
          <p:cNvSpPr>
            <a:spLocks noGrp="1"/>
          </p:cNvSpPr>
          <p:nvPr>
            <p:ph type="sldNum" sz="quarter" idx="11"/>
          </p:nvPr>
        </p:nvSpPr>
        <p:spPr/>
        <p:txBody>
          <a:bodyPr/>
          <a:lstStyle/>
          <a:p>
            <a:fld id="{B1CB1FA8-4E22-0D4A-9BB9-7654826DCCAF}" type="slidenum">
              <a:rPr lang="en-US" smtClean="0"/>
              <a:pPr/>
              <a:t>29</a:t>
            </a:fld>
            <a:endParaRPr lang="en-US" dirty="0"/>
          </a:p>
        </p:txBody>
      </p:sp>
      <p:pic>
        <p:nvPicPr>
          <p:cNvPr id="1030" name="Picture 6" descr="Image result for community memb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41375" y="2879272"/>
            <a:ext cx="3312771" cy="2487386"/>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Image result for female leade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015593" y="1836964"/>
            <a:ext cx="2857500" cy="22860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150087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96252" y="1359568"/>
            <a:ext cx="8911463" cy="5342021"/>
          </a:xfrm>
          <a:prstGeom prst="rect">
            <a:avLst/>
          </a:prstGeom>
        </p:spPr>
      </p:pic>
      <p:sp>
        <p:nvSpPr>
          <p:cNvPr id="3" name="Title 2"/>
          <p:cNvSpPr>
            <a:spLocks noGrp="1"/>
          </p:cNvSpPr>
          <p:nvPr>
            <p:ph type="title"/>
          </p:nvPr>
        </p:nvSpPr>
        <p:spPr/>
        <p:txBody>
          <a:bodyPr>
            <a:normAutofit fontScale="90000"/>
          </a:bodyPr>
          <a:lstStyle/>
          <a:p>
            <a:r>
              <a:rPr lang="en-US" sz="3600" dirty="0" smtClean="0"/>
              <a:t>IRB Process Basic Overview</a:t>
            </a:r>
            <a:br>
              <a:rPr lang="en-US" sz="3600" dirty="0" smtClean="0"/>
            </a:br>
            <a:r>
              <a:rPr lang="en-US" sz="3600" dirty="0" smtClean="0"/>
              <a:t>https://research.uga.edu/hso/resources</a:t>
            </a:r>
            <a:endParaRPr lang="en-US" sz="3600" dirty="0"/>
          </a:p>
        </p:txBody>
      </p:sp>
      <p:sp>
        <p:nvSpPr>
          <p:cNvPr id="4" name="Oval 3"/>
          <p:cNvSpPr/>
          <p:nvPr/>
        </p:nvSpPr>
        <p:spPr>
          <a:xfrm>
            <a:off x="3296653" y="3693695"/>
            <a:ext cx="3609473" cy="1034716"/>
          </a:xfrm>
          <a:prstGeom prst="ellipse">
            <a:avLst/>
          </a:prstGeom>
          <a:noFill/>
          <a:ln w="3810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934889011"/>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609600" y="417153"/>
            <a:ext cx="7162800" cy="647422"/>
          </a:xfrm>
        </p:spPr>
        <p:txBody>
          <a:bodyPr>
            <a:normAutofit/>
          </a:bodyPr>
          <a:lstStyle/>
          <a:p>
            <a:pPr algn="ctr" eaLnBrk="1" fontAlgn="auto" hangingPunct="1">
              <a:spcAft>
                <a:spcPts val="0"/>
              </a:spcAft>
              <a:defRPr/>
            </a:pPr>
            <a:r>
              <a:rPr lang="en-US" sz="3600" dirty="0" smtClean="0">
                <a:solidFill>
                  <a:srgbClr val="C00000"/>
                </a:solidFill>
                <a:cs typeface="Arial" pitchFamily="34" charset="0"/>
              </a:rPr>
              <a:t>Vulnerable Populations</a:t>
            </a:r>
            <a:endParaRPr lang="en-US" sz="3600" dirty="0">
              <a:solidFill>
                <a:schemeClr val="tx2"/>
              </a:solidFill>
              <a:cs typeface="Arial" pitchFamily="34" charset="0"/>
            </a:endParaRPr>
          </a:p>
        </p:txBody>
      </p:sp>
      <p:sp>
        <p:nvSpPr>
          <p:cNvPr id="67587" name="Content Placeholder 1"/>
          <p:cNvSpPr>
            <a:spLocks noGrp="1"/>
          </p:cNvSpPr>
          <p:nvPr>
            <p:ph idx="1"/>
          </p:nvPr>
        </p:nvSpPr>
        <p:spPr>
          <a:xfrm>
            <a:off x="761999" y="1327650"/>
            <a:ext cx="8001000" cy="5105400"/>
          </a:xfrm>
        </p:spPr>
        <p:txBody>
          <a:bodyPr/>
          <a:lstStyle/>
          <a:p>
            <a:pPr marL="0" indent="0" eaLnBrk="1" hangingPunct="1">
              <a:buFontTx/>
              <a:buNone/>
            </a:pPr>
            <a:endParaRPr lang="en-US" altLang="en-US" sz="800" i="1" dirty="0" smtClean="0">
              <a:ea typeface="Calibri" pitchFamily="34" charset="0"/>
              <a:cs typeface="Arial" charset="0"/>
            </a:endParaRPr>
          </a:p>
          <a:p>
            <a:pPr marL="0" indent="0" eaLnBrk="1" hangingPunct="1">
              <a:buFontTx/>
              <a:buNone/>
            </a:pPr>
            <a:r>
              <a:rPr lang="en-US" altLang="en-US" sz="2400" dirty="0" smtClean="0">
                <a:ea typeface="Calibri" pitchFamily="34" charset="0"/>
                <a:cs typeface="Arial" charset="0"/>
              </a:rPr>
              <a:t>When some or all of the </a:t>
            </a:r>
            <a:r>
              <a:rPr lang="en-US" altLang="en-US" sz="2400" dirty="0" smtClean="0">
                <a:ea typeface="Calibri" pitchFamily="34" charset="0"/>
                <a:cs typeface="Arial" charset="0"/>
              </a:rPr>
              <a:t>participants </a:t>
            </a:r>
            <a:r>
              <a:rPr lang="en-US" altLang="en-US" sz="2400" dirty="0" smtClean="0">
                <a:ea typeface="Calibri" pitchFamily="34" charset="0"/>
                <a:cs typeface="Arial" charset="0"/>
              </a:rPr>
              <a:t>are likely to be vulnerable to coercion or undue influence, such as </a:t>
            </a:r>
            <a:r>
              <a:rPr lang="en-US" altLang="en-US" sz="2400" u="sng" dirty="0" smtClean="0">
                <a:ea typeface="Calibri" pitchFamily="34" charset="0"/>
                <a:cs typeface="Arial" charset="0"/>
              </a:rPr>
              <a:t>children</a:t>
            </a:r>
            <a:r>
              <a:rPr lang="en-US" altLang="en-US" sz="2400" dirty="0" smtClean="0">
                <a:ea typeface="Calibri" pitchFamily="34" charset="0"/>
                <a:cs typeface="Arial" charset="0"/>
              </a:rPr>
              <a:t>, </a:t>
            </a:r>
            <a:r>
              <a:rPr lang="en-US" altLang="en-US" sz="2400" u="sng" dirty="0" smtClean="0">
                <a:ea typeface="Calibri" pitchFamily="34" charset="0"/>
                <a:cs typeface="Arial" charset="0"/>
              </a:rPr>
              <a:t>prisoners</a:t>
            </a:r>
            <a:r>
              <a:rPr lang="en-US" altLang="en-US" sz="2400" dirty="0" smtClean="0">
                <a:ea typeface="Calibri" pitchFamily="34" charset="0"/>
                <a:cs typeface="Arial" charset="0"/>
              </a:rPr>
              <a:t>, </a:t>
            </a:r>
            <a:r>
              <a:rPr lang="en-US" altLang="en-US" sz="2400" u="sng" dirty="0" smtClean="0">
                <a:ea typeface="Calibri" pitchFamily="34" charset="0"/>
                <a:cs typeface="Arial" charset="0"/>
              </a:rPr>
              <a:t>pregnant women</a:t>
            </a:r>
            <a:r>
              <a:rPr lang="en-US" altLang="en-US" sz="2400" dirty="0" smtClean="0">
                <a:ea typeface="Calibri" pitchFamily="34" charset="0"/>
                <a:cs typeface="Arial" charset="0"/>
              </a:rPr>
              <a:t>, mentally disabled persons, students, or economically or educationally disadvantaged persons, additional safeguards have been included in the study to protect the rights and welfare of these </a:t>
            </a:r>
            <a:r>
              <a:rPr lang="en-US" altLang="en-US" sz="2400" dirty="0" smtClean="0">
                <a:ea typeface="Calibri" pitchFamily="34" charset="0"/>
                <a:cs typeface="Arial" charset="0"/>
              </a:rPr>
              <a:t>participants</a:t>
            </a:r>
            <a:r>
              <a:rPr lang="en-US" altLang="en-US" sz="2400" dirty="0" smtClean="0">
                <a:ea typeface="Calibri" pitchFamily="34" charset="0"/>
                <a:cs typeface="Arial" charset="0"/>
              </a:rPr>
              <a:t>.</a:t>
            </a:r>
          </a:p>
          <a:p>
            <a:pPr marL="0" indent="0" eaLnBrk="1" hangingPunct="1">
              <a:buFontTx/>
              <a:buNone/>
            </a:pPr>
            <a:endParaRPr lang="en-US" altLang="en-US" sz="1800" dirty="0" smtClean="0">
              <a:ea typeface="Calibri" pitchFamily="34" charset="0"/>
              <a:cs typeface="Arial" charset="0"/>
            </a:endParaRPr>
          </a:p>
        </p:txBody>
      </p:sp>
      <p:pic>
        <p:nvPicPr>
          <p:cNvPr id="67588" name="Picture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92463" y="4189639"/>
            <a:ext cx="1876425" cy="147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7589" name="Picture 3"/>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3832804" y="4203926"/>
            <a:ext cx="1357313" cy="144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7590" name="Picture 4"/>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6781800" y="3880350"/>
            <a:ext cx="1028700" cy="1857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617611100"/>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2523870" y="474789"/>
            <a:ext cx="4095750" cy="711835"/>
          </a:xfrm>
          <a:prstGeom prst="rect">
            <a:avLst/>
          </a:prstGeom>
        </p:spPr>
        <p:txBody>
          <a:bodyPr vert="horz" wrap="square" lIns="0" tIns="0" rIns="0" bIns="0" rtlCol="0">
            <a:spAutoFit/>
          </a:bodyPr>
          <a:lstStyle/>
          <a:p>
            <a:pPr marL="12700">
              <a:lnSpc>
                <a:spcPct val="100000"/>
              </a:lnSpc>
            </a:pPr>
            <a:r>
              <a:rPr sz="4400" dirty="0"/>
              <a:t>Submit </a:t>
            </a:r>
            <a:r>
              <a:rPr sz="4400" spc="-30" dirty="0"/>
              <a:t>to </a:t>
            </a:r>
            <a:r>
              <a:rPr sz="4400" dirty="0"/>
              <a:t>the</a:t>
            </a:r>
            <a:r>
              <a:rPr sz="4400" spc="-75" dirty="0"/>
              <a:t> </a:t>
            </a:r>
            <a:r>
              <a:rPr sz="4400" dirty="0"/>
              <a:t>IRB</a:t>
            </a:r>
            <a:endParaRPr sz="4400"/>
          </a:p>
        </p:txBody>
      </p:sp>
      <p:sp>
        <p:nvSpPr>
          <p:cNvPr id="3" name="object 3"/>
          <p:cNvSpPr/>
          <p:nvPr/>
        </p:nvSpPr>
        <p:spPr>
          <a:xfrm>
            <a:off x="414527" y="1071372"/>
            <a:ext cx="8315470" cy="5082565"/>
          </a:xfrm>
          <a:prstGeom prst="rect">
            <a:avLst/>
          </a:prstGeom>
          <a:blipFill>
            <a:blip r:embed="rId3" cstate="print"/>
            <a:stretch>
              <a:fillRect/>
            </a:stretch>
          </a:blipFill>
        </p:spPr>
        <p:txBody>
          <a:bodyPr wrap="square" lIns="0" tIns="0" rIns="0" bIns="0" rtlCol="0"/>
          <a:lstStyle/>
          <a:p>
            <a:endParaRPr/>
          </a:p>
        </p:txBody>
      </p:sp>
      <p:sp>
        <p:nvSpPr>
          <p:cNvPr id="4" name="object 4"/>
          <p:cNvSpPr/>
          <p:nvPr/>
        </p:nvSpPr>
        <p:spPr>
          <a:xfrm>
            <a:off x="3688079" y="2363723"/>
            <a:ext cx="2229599" cy="2229611"/>
          </a:xfrm>
          <a:prstGeom prst="rect">
            <a:avLst/>
          </a:prstGeom>
          <a:blipFill>
            <a:blip r:embed="rId4" cstate="print"/>
            <a:stretch>
              <a:fillRect/>
            </a:stretch>
          </a:blipFill>
        </p:spPr>
        <p:txBody>
          <a:bodyPr wrap="square" lIns="0" tIns="0" rIns="0" bIns="0" rtlCol="0"/>
          <a:lstStyle/>
          <a:p>
            <a:endParaRPr/>
          </a:p>
        </p:txBody>
      </p:sp>
      <p:sp>
        <p:nvSpPr>
          <p:cNvPr id="5" name="object 5"/>
          <p:cNvSpPr txBox="1"/>
          <p:nvPr/>
        </p:nvSpPr>
        <p:spPr>
          <a:xfrm>
            <a:off x="4452982" y="3338833"/>
            <a:ext cx="728980" cy="483870"/>
          </a:xfrm>
          <a:prstGeom prst="rect">
            <a:avLst/>
          </a:prstGeom>
        </p:spPr>
        <p:txBody>
          <a:bodyPr vert="horz" wrap="square" lIns="0" tIns="0" rIns="0" bIns="0" rtlCol="0">
            <a:spAutoFit/>
          </a:bodyPr>
          <a:lstStyle/>
          <a:p>
            <a:pPr algn="ctr">
              <a:lnSpc>
                <a:spcPct val="100000"/>
              </a:lnSpc>
            </a:pPr>
            <a:r>
              <a:rPr sz="1800" b="1" spc="-10" dirty="0">
                <a:latin typeface="Calibri"/>
                <a:cs typeface="Calibri"/>
              </a:rPr>
              <a:t>IRB</a:t>
            </a:r>
            <a:endParaRPr sz="1800">
              <a:latin typeface="Calibri"/>
              <a:cs typeface="Calibri"/>
            </a:endParaRPr>
          </a:p>
          <a:p>
            <a:pPr algn="ctr">
              <a:lnSpc>
                <a:spcPct val="100000"/>
              </a:lnSpc>
              <a:spcBef>
                <a:spcPts val="45"/>
              </a:spcBef>
            </a:pPr>
            <a:r>
              <a:rPr sz="1200" dirty="0">
                <a:latin typeface="Calibri"/>
                <a:cs typeface="Calibri"/>
              </a:rPr>
              <a:t>S</a:t>
            </a:r>
            <a:r>
              <a:rPr sz="1200" spc="5" dirty="0">
                <a:latin typeface="Calibri"/>
                <a:cs typeface="Calibri"/>
              </a:rPr>
              <a:t>ub</a:t>
            </a:r>
            <a:r>
              <a:rPr sz="1200" dirty="0">
                <a:latin typeface="Calibri"/>
                <a:cs typeface="Calibri"/>
              </a:rPr>
              <a:t>mi</a:t>
            </a:r>
            <a:r>
              <a:rPr sz="1200" spc="-5" dirty="0">
                <a:latin typeface="Calibri"/>
                <a:cs typeface="Calibri"/>
              </a:rPr>
              <a:t>ss</a:t>
            </a:r>
            <a:r>
              <a:rPr sz="1200" dirty="0">
                <a:latin typeface="Calibri"/>
                <a:cs typeface="Calibri"/>
              </a:rPr>
              <a:t>ion</a:t>
            </a:r>
            <a:endParaRPr sz="1200">
              <a:latin typeface="Calibri"/>
              <a:cs typeface="Calibri"/>
            </a:endParaRPr>
          </a:p>
        </p:txBody>
      </p:sp>
      <p:sp>
        <p:nvSpPr>
          <p:cNvPr id="6" name="object 6"/>
          <p:cNvSpPr txBox="1"/>
          <p:nvPr/>
        </p:nvSpPr>
        <p:spPr>
          <a:xfrm>
            <a:off x="8336788" y="6431279"/>
            <a:ext cx="283210" cy="254000"/>
          </a:xfrm>
          <a:prstGeom prst="rect">
            <a:avLst/>
          </a:prstGeom>
        </p:spPr>
        <p:txBody>
          <a:bodyPr vert="horz" wrap="square" lIns="0" tIns="0" rIns="0" bIns="0" rtlCol="0">
            <a:spAutoFit/>
          </a:bodyPr>
          <a:lstStyle/>
          <a:p>
            <a:pPr marL="25400">
              <a:lnSpc>
                <a:spcPts val="1810"/>
              </a:lnSpc>
            </a:pPr>
            <a:fld id="{81D60167-4931-47E6-BA6A-407CBD079E47}" type="slidenum">
              <a:rPr sz="1800" dirty="0">
                <a:latin typeface="Calibri"/>
                <a:cs typeface="Calibri"/>
              </a:rPr>
              <a:t>31</a:t>
            </a:fld>
            <a:endParaRPr sz="1800">
              <a:latin typeface="Calibri"/>
              <a:cs typeface="Calibri"/>
            </a:endParaRPr>
          </a:p>
        </p:txBody>
      </p:sp>
    </p:spTree>
    <p:extLst>
      <p:ext uri="{BB962C8B-B14F-4D97-AF65-F5344CB8AC3E}">
        <p14:creationId xmlns:p14="http://schemas.microsoft.com/office/powerpoint/2010/main" val="2177464333"/>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xit" presetSubtype="0" fill="hold" grpId="0" nodeType="clickEffect">
                                  <p:stCondLst>
                                    <p:cond delay="0"/>
                                  </p:stCondLst>
                                  <p:childTnLst>
                                    <p:anim calcmode="lin" valueType="num">
                                      <p:cBhvr>
                                        <p:cTn id="6" dur="1000"/>
                                        <p:tgtEl>
                                          <p:spTgt spid="4"/>
                                        </p:tgtEl>
                                        <p:attrNameLst>
                                          <p:attrName>ppt_w</p:attrName>
                                        </p:attrNameLst>
                                      </p:cBhvr>
                                      <p:tavLst>
                                        <p:tav tm="0">
                                          <p:val>
                                            <p:strVal val="ppt_w"/>
                                          </p:val>
                                        </p:tav>
                                        <p:tav tm="100000">
                                          <p:val>
                                            <p:fltVal val="0"/>
                                          </p:val>
                                        </p:tav>
                                      </p:tavLst>
                                    </p:anim>
                                    <p:anim calcmode="lin" valueType="num">
                                      <p:cBhvr>
                                        <p:cTn id="7" dur="1000"/>
                                        <p:tgtEl>
                                          <p:spTgt spid="4"/>
                                        </p:tgtEl>
                                        <p:attrNameLst>
                                          <p:attrName>ppt_h</p:attrName>
                                        </p:attrNameLst>
                                      </p:cBhvr>
                                      <p:tavLst>
                                        <p:tav tm="0">
                                          <p:val>
                                            <p:strVal val="ppt_h"/>
                                          </p:val>
                                        </p:tav>
                                        <p:tav tm="100000">
                                          <p:val>
                                            <p:fltVal val="0"/>
                                          </p:val>
                                        </p:tav>
                                      </p:tavLst>
                                    </p:anim>
                                    <p:anim calcmode="lin" valueType="num">
                                      <p:cBhvr>
                                        <p:cTn id="8" dur="1000"/>
                                        <p:tgtEl>
                                          <p:spTgt spid="4"/>
                                        </p:tgtEl>
                                        <p:attrNameLst>
                                          <p:attrName>style.rotation</p:attrName>
                                        </p:attrNameLst>
                                      </p:cBhvr>
                                      <p:tavLst>
                                        <p:tav tm="0">
                                          <p:val>
                                            <p:fltVal val="0"/>
                                          </p:val>
                                        </p:tav>
                                        <p:tav tm="100000">
                                          <p:val>
                                            <p:fltVal val="90"/>
                                          </p:val>
                                        </p:tav>
                                      </p:tavLst>
                                    </p:anim>
                                    <p:animEffect transition="out" filter="fade">
                                      <p:cBhvr>
                                        <p:cTn id="9" dur="1000"/>
                                        <p:tgtEl>
                                          <p:spTgt spid="4"/>
                                        </p:tgtEl>
                                      </p:cBhvr>
                                    </p:animEffect>
                                    <p:set>
                                      <p:cBhvr>
                                        <p:cTn id="10" dur="1" fill="hold">
                                          <p:stCondLst>
                                            <p:cond delay="999"/>
                                          </p:stCondLst>
                                        </p:cTn>
                                        <p:tgtEl>
                                          <p:spTgt spid="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531747" y="474789"/>
            <a:ext cx="6078220" cy="670560"/>
          </a:xfrm>
          <a:prstGeom prst="rect">
            <a:avLst/>
          </a:prstGeom>
        </p:spPr>
        <p:txBody>
          <a:bodyPr vert="horz" wrap="square" lIns="0" tIns="0" rIns="0" bIns="0" rtlCol="0">
            <a:spAutoFit/>
          </a:bodyPr>
          <a:lstStyle/>
          <a:p>
            <a:pPr marL="12700">
              <a:lnSpc>
                <a:spcPct val="100000"/>
              </a:lnSpc>
            </a:pPr>
            <a:r>
              <a:rPr sz="4400" spc="-25" dirty="0"/>
              <a:t>First </a:t>
            </a:r>
            <a:r>
              <a:rPr sz="4400" spc="-10" dirty="0"/>
              <a:t>items </a:t>
            </a:r>
            <a:r>
              <a:rPr sz="4400" spc="-25" dirty="0"/>
              <a:t>for </a:t>
            </a:r>
            <a:r>
              <a:rPr sz="4400" dirty="0"/>
              <a:t>IRB</a:t>
            </a:r>
            <a:r>
              <a:rPr sz="4400" spc="-40" dirty="0"/>
              <a:t> </a:t>
            </a:r>
            <a:r>
              <a:rPr sz="4400" spc="-20" dirty="0"/>
              <a:t>review?</a:t>
            </a:r>
            <a:endParaRPr sz="4400"/>
          </a:p>
        </p:txBody>
      </p:sp>
      <p:sp>
        <p:nvSpPr>
          <p:cNvPr id="3" name="object 3"/>
          <p:cNvSpPr txBox="1"/>
          <p:nvPr/>
        </p:nvSpPr>
        <p:spPr>
          <a:xfrm>
            <a:off x="8349488" y="6386829"/>
            <a:ext cx="257810" cy="298450"/>
          </a:xfrm>
          <a:prstGeom prst="rect">
            <a:avLst/>
          </a:prstGeom>
        </p:spPr>
        <p:txBody>
          <a:bodyPr vert="horz" wrap="square" lIns="0" tIns="0" rIns="0" bIns="0" rtlCol="0">
            <a:spAutoFit/>
          </a:bodyPr>
          <a:lstStyle/>
          <a:p>
            <a:pPr marL="12700">
              <a:lnSpc>
                <a:spcPct val="100000"/>
              </a:lnSpc>
            </a:pPr>
            <a:r>
              <a:rPr sz="1800" dirty="0">
                <a:latin typeface="Calibri"/>
                <a:cs typeface="Calibri"/>
              </a:rPr>
              <a:t>41</a:t>
            </a:r>
            <a:endParaRPr sz="1800">
              <a:latin typeface="Calibri"/>
              <a:cs typeface="Calibri"/>
            </a:endParaRPr>
          </a:p>
        </p:txBody>
      </p:sp>
      <p:sp>
        <p:nvSpPr>
          <p:cNvPr id="4" name="object 4"/>
          <p:cNvSpPr txBox="1"/>
          <p:nvPr/>
        </p:nvSpPr>
        <p:spPr>
          <a:xfrm>
            <a:off x="3085855" y="1461907"/>
            <a:ext cx="2776855" cy="4213974"/>
          </a:xfrm>
          <a:prstGeom prst="rect">
            <a:avLst/>
          </a:prstGeom>
        </p:spPr>
        <p:txBody>
          <a:bodyPr vert="horz" wrap="square" lIns="0" tIns="0" rIns="0" bIns="0" rtlCol="0">
            <a:spAutoFit/>
          </a:bodyPr>
          <a:lstStyle/>
          <a:p>
            <a:pPr algn="ctr">
              <a:lnSpc>
                <a:spcPct val="100000"/>
              </a:lnSpc>
            </a:pPr>
            <a:r>
              <a:rPr sz="3200" b="1" spc="-15" dirty="0">
                <a:latin typeface="Calibri"/>
                <a:cs typeface="Calibri"/>
              </a:rPr>
              <a:t>Research?</a:t>
            </a:r>
            <a:endParaRPr sz="3200" dirty="0">
              <a:latin typeface="Calibri"/>
              <a:cs typeface="Calibri"/>
            </a:endParaRPr>
          </a:p>
          <a:p>
            <a:pPr>
              <a:lnSpc>
                <a:spcPct val="100000"/>
              </a:lnSpc>
              <a:spcBef>
                <a:spcPts val="25"/>
              </a:spcBef>
            </a:pPr>
            <a:endParaRPr sz="4650" dirty="0">
              <a:latin typeface="Times New Roman"/>
              <a:cs typeface="Times New Roman"/>
            </a:endParaRPr>
          </a:p>
          <a:p>
            <a:pPr algn="ctr">
              <a:lnSpc>
                <a:spcPct val="100000"/>
              </a:lnSpc>
            </a:pPr>
            <a:r>
              <a:rPr sz="3200" b="1" spc="-5" dirty="0">
                <a:latin typeface="Calibri"/>
                <a:cs typeface="Calibri"/>
              </a:rPr>
              <a:t>Human</a:t>
            </a:r>
            <a:r>
              <a:rPr sz="3200" b="1" spc="-70" dirty="0">
                <a:latin typeface="Calibri"/>
                <a:cs typeface="Calibri"/>
              </a:rPr>
              <a:t> </a:t>
            </a:r>
            <a:r>
              <a:rPr sz="3200" b="1" spc="-5" dirty="0">
                <a:latin typeface="Calibri"/>
                <a:cs typeface="Calibri"/>
              </a:rPr>
              <a:t>Subject?</a:t>
            </a:r>
            <a:endParaRPr sz="3200" dirty="0">
              <a:latin typeface="Calibri"/>
              <a:cs typeface="Calibri"/>
            </a:endParaRPr>
          </a:p>
          <a:p>
            <a:pPr marL="542290" marR="535940" indent="-1905" algn="ctr">
              <a:lnSpc>
                <a:spcPts val="9210"/>
              </a:lnSpc>
              <a:spcBef>
                <a:spcPts val="1205"/>
              </a:spcBef>
            </a:pPr>
            <a:r>
              <a:rPr sz="3200" b="1" spc="-15" dirty="0">
                <a:latin typeface="Calibri"/>
                <a:cs typeface="Calibri"/>
              </a:rPr>
              <a:t>Engaged?  </a:t>
            </a:r>
            <a:r>
              <a:rPr sz="3200" b="1" spc="-5" dirty="0">
                <a:latin typeface="Calibri"/>
                <a:cs typeface="Calibri"/>
              </a:rPr>
              <a:t>C</a:t>
            </a:r>
            <a:r>
              <a:rPr sz="3200" b="1" spc="-25" dirty="0">
                <a:latin typeface="Calibri"/>
                <a:cs typeface="Calibri"/>
              </a:rPr>
              <a:t>a</a:t>
            </a:r>
            <a:r>
              <a:rPr sz="3200" b="1" spc="-35" dirty="0">
                <a:latin typeface="Calibri"/>
                <a:cs typeface="Calibri"/>
              </a:rPr>
              <a:t>t</a:t>
            </a:r>
            <a:r>
              <a:rPr sz="3200" b="1" spc="-5" dirty="0">
                <a:latin typeface="Calibri"/>
                <a:cs typeface="Calibri"/>
              </a:rPr>
              <a:t>e</a:t>
            </a:r>
            <a:r>
              <a:rPr sz="3200" b="1" spc="-35" dirty="0">
                <a:latin typeface="Calibri"/>
                <a:cs typeface="Calibri"/>
              </a:rPr>
              <a:t>g</a:t>
            </a:r>
            <a:r>
              <a:rPr sz="3200" b="1" spc="5" dirty="0">
                <a:latin typeface="Calibri"/>
                <a:cs typeface="Calibri"/>
              </a:rPr>
              <a:t>o</a:t>
            </a:r>
            <a:r>
              <a:rPr sz="3200" b="1" spc="10" dirty="0">
                <a:latin typeface="Calibri"/>
                <a:cs typeface="Calibri"/>
              </a:rPr>
              <a:t>r</a:t>
            </a:r>
            <a:r>
              <a:rPr sz="3200" b="1" spc="-10" dirty="0">
                <a:latin typeface="Calibri"/>
                <a:cs typeface="Calibri"/>
              </a:rPr>
              <a:t>y</a:t>
            </a:r>
            <a:r>
              <a:rPr sz="3200" b="1" dirty="0">
                <a:latin typeface="Calibri"/>
                <a:cs typeface="Calibri"/>
              </a:rPr>
              <a:t>?</a:t>
            </a:r>
            <a:endParaRPr sz="3200" dirty="0">
              <a:latin typeface="Calibri"/>
              <a:cs typeface="Calibri"/>
            </a:endParaRPr>
          </a:p>
        </p:txBody>
      </p:sp>
      <p:sp>
        <p:nvSpPr>
          <p:cNvPr id="5" name="object 5"/>
          <p:cNvSpPr/>
          <p:nvPr/>
        </p:nvSpPr>
        <p:spPr>
          <a:xfrm>
            <a:off x="4239005" y="2068829"/>
            <a:ext cx="393700" cy="579120"/>
          </a:xfrm>
          <a:custGeom>
            <a:avLst/>
            <a:gdLst/>
            <a:ahLst/>
            <a:cxnLst/>
            <a:rect l="l" t="t" r="r" b="b"/>
            <a:pathLst>
              <a:path w="393700" h="579119">
                <a:moveTo>
                  <a:pt x="393192" y="382524"/>
                </a:moveTo>
                <a:lnTo>
                  <a:pt x="0" y="382524"/>
                </a:lnTo>
                <a:lnTo>
                  <a:pt x="196596" y="579120"/>
                </a:lnTo>
                <a:lnTo>
                  <a:pt x="393192" y="382524"/>
                </a:lnTo>
                <a:close/>
              </a:path>
              <a:path w="393700" h="579119">
                <a:moveTo>
                  <a:pt x="294894" y="0"/>
                </a:moveTo>
                <a:lnTo>
                  <a:pt x="98298" y="0"/>
                </a:lnTo>
                <a:lnTo>
                  <a:pt x="98298" y="382524"/>
                </a:lnTo>
                <a:lnTo>
                  <a:pt x="294894" y="382524"/>
                </a:lnTo>
                <a:lnTo>
                  <a:pt x="294894" y="0"/>
                </a:lnTo>
                <a:close/>
              </a:path>
            </a:pathLst>
          </a:custGeom>
          <a:solidFill>
            <a:srgbClr val="C00000"/>
          </a:solidFill>
        </p:spPr>
        <p:txBody>
          <a:bodyPr wrap="square" lIns="0" tIns="0" rIns="0" bIns="0" rtlCol="0"/>
          <a:lstStyle/>
          <a:p>
            <a:endParaRPr/>
          </a:p>
        </p:txBody>
      </p:sp>
      <p:sp>
        <p:nvSpPr>
          <p:cNvPr id="6" name="object 6"/>
          <p:cNvSpPr/>
          <p:nvPr/>
        </p:nvSpPr>
        <p:spPr>
          <a:xfrm>
            <a:off x="4239005" y="2068829"/>
            <a:ext cx="393700" cy="579120"/>
          </a:xfrm>
          <a:custGeom>
            <a:avLst/>
            <a:gdLst/>
            <a:ahLst/>
            <a:cxnLst/>
            <a:rect l="l" t="t" r="r" b="b"/>
            <a:pathLst>
              <a:path w="393700" h="579119">
                <a:moveTo>
                  <a:pt x="0" y="382524"/>
                </a:moveTo>
                <a:lnTo>
                  <a:pt x="98298" y="382524"/>
                </a:lnTo>
                <a:lnTo>
                  <a:pt x="98298" y="0"/>
                </a:lnTo>
                <a:lnTo>
                  <a:pt x="294894" y="0"/>
                </a:lnTo>
                <a:lnTo>
                  <a:pt x="294894" y="382524"/>
                </a:lnTo>
                <a:lnTo>
                  <a:pt x="393192" y="382524"/>
                </a:lnTo>
                <a:lnTo>
                  <a:pt x="196596" y="579120"/>
                </a:lnTo>
                <a:lnTo>
                  <a:pt x="0" y="382524"/>
                </a:lnTo>
                <a:close/>
              </a:path>
            </a:pathLst>
          </a:custGeom>
          <a:ln w="25908">
            <a:solidFill>
              <a:srgbClr val="000000"/>
            </a:solidFill>
          </a:ln>
        </p:spPr>
        <p:txBody>
          <a:bodyPr wrap="square" lIns="0" tIns="0" rIns="0" bIns="0" rtlCol="0"/>
          <a:lstStyle/>
          <a:p>
            <a:endParaRPr/>
          </a:p>
        </p:txBody>
      </p:sp>
      <p:sp>
        <p:nvSpPr>
          <p:cNvPr id="7" name="object 7"/>
          <p:cNvSpPr/>
          <p:nvPr/>
        </p:nvSpPr>
        <p:spPr>
          <a:xfrm>
            <a:off x="4278629" y="3272790"/>
            <a:ext cx="393700" cy="579120"/>
          </a:xfrm>
          <a:custGeom>
            <a:avLst/>
            <a:gdLst/>
            <a:ahLst/>
            <a:cxnLst/>
            <a:rect l="l" t="t" r="r" b="b"/>
            <a:pathLst>
              <a:path w="393700" h="579120">
                <a:moveTo>
                  <a:pt x="393192" y="382524"/>
                </a:moveTo>
                <a:lnTo>
                  <a:pt x="0" y="382524"/>
                </a:lnTo>
                <a:lnTo>
                  <a:pt x="196596" y="579120"/>
                </a:lnTo>
                <a:lnTo>
                  <a:pt x="393192" y="382524"/>
                </a:lnTo>
                <a:close/>
              </a:path>
              <a:path w="393700" h="579120">
                <a:moveTo>
                  <a:pt x="294894" y="0"/>
                </a:moveTo>
                <a:lnTo>
                  <a:pt x="98298" y="0"/>
                </a:lnTo>
                <a:lnTo>
                  <a:pt x="98298" y="382524"/>
                </a:lnTo>
                <a:lnTo>
                  <a:pt x="294894" y="382524"/>
                </a:lnTo>
                <a:lnTo>
                  <a:pt x="294894" y="0"/>
                </a:lnTo>
                <a:close/>
              </a:path>
            </a:pathLst>
          </a:custGeom>
          <a:solidFill>
            <a:srgbClr val="C00000"/>
          </a:solidFill>
        </p:spPr>
        <p:txBody>
          <a:bodyPr wrap="square" lIns="0" tIns="0" rIns="0" bIns="0" rtlCol="0"/>
          <a:lstStyle/>
          <a:p>
            <a:endParaRPr/>
          </a:p>
        </p:txBody>
      </p:sp>
      <p:sp>
        <p:nvSpPr>
          <p:cNvPr id="8" name="object 8"/>
          <p:cNvSpPr/>
          <p:nvPr/>
        </p:nvSpPr>
        <p:spPr>
          <a:xfrm>
            <a:off x="4278629" y="3272790"/>
            <a:ext cx="393700" cy="579120"/>
          </a:xfrm>
          <a:custGeom>
            <a:avLst/>
            <a:gdLst/>
            <a:ahLst/>
            <a:cxnLst/>
            <a:rect l="l" t="t" r="r" b="b"/>
            <a:pathLst>
              <a:path w="393700" h="579120">
                <a:moveTo>
                  <a:pt x="0" y="382524"/>
                </a:moveTo>
                <a:lnTo>
                  <a:pt x="98298" y="382524"/>
                </a:lnTo>
                <a:lnTo>
                  <a:pt x="98298" y="0"/>
                </a:lnTo>
                <a:lnTo>
                  <a:pt x="294894" y="0"/>
                </a:lnTo>
                <a:lnTo>
                  <a:pt x="294894" y="382524"/>
                </a:lnTo>
                <a:lnTo>
                  <a:pt x="393192" y="382524"/>
                </a:lnTo>
                <a:lnTo>
                  <a:pt x="196596" y="579120"/>
                </a:lnTo>
                <a:lnTo>
                  <a:pt x="0" y="382524"/>
                </a:lnTo>
                <a:close/>
              </a:path>
            </a:pathLst>
          </a:custGeom>
          <a:ln w="25908">
            <a:solidFill>
              <a:srgbClr val="000000"/>
            </a:solidFill>
          </a:ln>
        </p:spPr>
        <p:txBody>
          <a:bodyPr wrap="square" lIns="0" tIns="0" rIns="0" bIns="0" rtlCol="0"/>
          <a:lstStyle/>
          <a:p>
            <a:endParaRPr/>
          </a:p>
        </p:txBody>
      </p:sp>
      <p:sp>
        <p:nvSpPr>
          <p:cNvPr id="9" name="object 9"/>
          <p:cNvSpPr/>
          <p:nvPr/>
        </p:nvSpPr>
        <p:spPr>
          <a:xfrm>
            <a:off x="4295394" y="4446270"/>
            <a:ext cx="393700" cy="579120"/>
          </a:xfrm>
          <a:custGeom>
            <a:avLst/>
            <a:gdLst/>
            <a:ahLst/>
            <a:cxnLst/>
            <a:rect l="l" t="t" r="r" b="b"/>
            <a:pathLst>
              <a:path w="393700" h="579120">
                <a:moveTo>
                  <a:pt x="393192" y="382523"/>
                </a:moveTo>
                <a:lnTo>
                  <a:pt x="0" y="382523"/>
                </a:lnTo>
                <a:lnTo>
                  <a:pt x="196596" y="579119"/>
                </a:lnTo>
                <a:lnTo>
                  <a:pt x="393192" y="382523"/>
                </a:lnTo>
                <a:close/>
              </a:path>
              <a:path w="393700" h="579120">
                <a:moveTo>
                  <a:pt x="294894" y="0"/>
                </a:moveTo>
                <a:lnTo>
                  <a:pt x="98298" y="0"/>
                </a:lnTo>
                <a:lnTo>
                  <a:pt x="98298" y="382523"/>
                </a:lnTo>
                <a:lnTo>
                  <a:pt x="294894" y="382523"/>
                </a:lnTo>
                <a:lnTo>
                  <a:pt x="294894" y="0"/>
                </a:lnTo>
                <a:close/>
              </a:path>
            </a:pathLst>
          </a:custGeom>
          <a:solidFill>
            <a:srgbClr val="C00000"/>
          </a:solidFill>
        </p:spPr>
        <p:txBody>
          <a:bodyPr wrap="square" lIns="0" tIns="0" rIns="0" bIns="0" rtlCol="0"/>
          <a:lstStyle/>
          <a:p>
            <a:endParaRPr/>
          </a:p>
        </p:txBody>
      </p:sp>
      <p:sp>
        <p:nvSpPr>
          <p:cNvPr id="10" name="object 10"/>
          <p:cNvSpPr/>
          <p:nvPr/>
        </p:nvSpPr>
        <p:spPr>
          <a:xfrm>
            <a:off x="4295394" y="4446271"/>
            <a:ext cx="393700" cy="579120"/>
          </a:xfrm>
          <a:custGeom>
            <a:avLst/>
            <a:gdLst/>
            <a:ahLst/>
            <a:cxnLst/>
            <a:rect l="l" t="t" r="r" b="b"/>
            <a:pathLst>
              <a:path w="393700" h="579120">
                <a:moveTo>
                  <a:pt x="0" y="382524"/>
                </a:moveTo>
                <a:lnTo>
                  <a:pt x="98298" y="382524"/>
                </a:lnTo>
                <a:lnTo>
                  <a:pt x="98298" y="0"/>
                </a:lnTo>
                <a:lnTo>
                  <a:pt x="294894" y="0"/>
                </a:lnTo>
                <a:lnTo>
                  <a:pt x="294894" y="382524"/>
                </a:lnTo>
                <a:lnTo>
                  <a:pt x="393192" y="382524"/>
                </a:lnTo>
                <a:lnTo>
                  <a:pt x="196596" y="579120"/>
                </a:lnTo>
                <a:lnTo>
                  <a:pt x="0" y="382524"/>
                </a:lnTo>
                <a:close/>
              </a:path>
            </a:pathLst>
          </a:custGeom>
          <a:ln w="25908">
            <a:solidFill>
              <a:srgbClr val="000000"/>
            </a:solidFill>
          </a:ln>
        </p:spPr>
        <p:txBody>
          <a:bodyPr wrap="square" lIns="0" tIns="0" rIns="0" bIns="0" rtlCol="0"/>
          <a:lstStyle/>
          <a:p>
            <a:endParaRPr/>
          </a:p>
        </p:txBody>
      </p:sp>
    </p:spTree>
    <p:extLst>
      <p:ext uri="{BB962C8B-B14F-4D97-AF65-F5344CB8AC3E}">
        <p14:creationId xmlns:p14="http://schemas.microsoft.com/office/powerpoint/2010/main" val="2345495815"/>
      </p:ext>
    </p:extLst>
  </p:cSld>
  <p:clrMapOvr>
    <a:masterClrMapping/>
  </p:clrMapOvr>
  <p:transition spd="med">
    <p:fade/>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smtClean="0"/>
              <a:t>IRB Protocol Types</a:t>
            </a:r>
            <a:endParaRPr lang="en-US" dirty="0"/>
          </a:p>
        </p:txBody>
      </p:sp>
      <p:sp>
        <p:nvSpPr>
          <p:cNvPr id="72707" name="Slide Number Placeholder 2"/>
          <p:cNvSpPr>
            <a:spLocks noGrp="1"/>
          </p:cNvSpPr>
          <p:nvPr>
            <p:ph type="sldNum" sz="quarter" idx="4294967295"/>
          </p:nvPr>
        </p:nvSpPr>
        <p:spPr bwMode="auto">
          <a:xfrm>
            <a:off x="6553200" y="6356350"/>
            <a:ext cx="2133600" cy="3651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C7509B80-8DD7-4730-8D81-0622F10D7D5E}" type="slidenum">
              <a:rPr lang="en-US" altLang="en-US" smtClean="0">
                <a:solidFill>
                  <a:srgbClr val="D9D9D9"/>
                </a:solidFill>
              </a:rPr>
              <a:pPr eaLnBrk="1" hangingPunct="1"/>
              <a:t>33</a:t>
            </a:fld>
            <a:endParaRPr lang="en-US" altLang="en-US" smtClean="0">
              <a:solidFill>
                <a:srgbClr val="D9D9D9"/>
              </a:solidFill>
            </a:endParaRPr>
          </a:p>
        </p:txBody>
      </p:sp>
      <p:sp>
        <p:nvSpPr>
          <p:cNvPr id="4" name="Content Placeholder 3"/>
          <p:cNvSpPr>
            <a:spLocks noGrp="1"/>
          </p:cNvSpPr>
          <p:nvPr>
            <p:ph idx="1"/>
          </p:nvPr>
        </p:nvSpPr>
        <p:spPr>
          <a:xfrm>
            <a:off x="685800" y="1447800"/>
            <a:ext cx="7772400" cy="4343400"/>
          </a:xfrm>
        </p:spPr>
        <p:txBody>
          <a:bodyPr>
            <a:normAutofit fontScale="85000" lnSpcReduction="20000"/>
          </a:bodyPr>
          <a:lstStyle/>
          <a:p>
            <a:pPr>
              <a:defRPr/>
            </a:pPr>
            <a:r>
              <a:rPr lang="en-US" dirty="0" smtClean="0"/>
              <a:t>Exempt </a:t>
            </a:r>
          </a:p>
          <a:p>
            <a:pPr lvl="1">
              <a:defRPr/>
            </a:pPr>
            <a:r>
              <a:rPr lang="en-US" dirty="0" smtClean="0"/>
              <a:t>No more than </a:t>
            </a:r>
            <a:r>
              <a:rPr lang="en-US" u="sng" dirty="0" smtClean="0"/>
              <a:t>minimal risk </a:t>
            </a:r>
            <a:r>
              <a:rPr lang="en-US" dirty="0" smtClean="0"/>
              <a:t>and fits within certain categories</a:t>
            </a:r>
            <a:br>
              <a:rPr lang="en-US" dirty="0" smtClean="0"/>
            </a:br>
            <a:r>
              <a:rPr lang="en-US" dirty="0" smtClean="0"/>
              <a:t>(</a:t>
            </a:r>
            <a:r>
              <a:rPr lang="en-US" sz="2400" dirty="0" smtClean="0"/>
              <a:t>6 federally defined and 2 institutional-specific):</a:t>
            </a:r>
          </a:p>
          <a:p>
            <a:pPr lvl="1">
              <a:defRPr/>
            </a:pPr>
            <a:r>
              <a:rPr lang="en-US" sz="2000" dirty="0" smtClean="0"/>
              <a:t>Certain types of educational research</a:t>
            </a:r>
          </a:p>
          <a:p>
            <a:pPr lvl="1">
              <a:defRPr/>
            </a:pPr>
            <a:r>
              <a:rPr lang="en-US" sz="2000" dirty="0" smtClean="0"/>
              <a:t>Certain projects involving collection of data by survey or interview </a:t>
            </a:r>
          </a:p>
          <a:p>
            <a:pPr lvl="1">
              <a:defRPr/>
            </a:pPr>
            <a:r>
              <a:rPr lang="en-US" sz="2000" dirty="0" smtClean="0"/>
              <a:t>Certain types of low-risk research limited to analysis of identifiable data</a:t>
            </a:r>
          </a:p>
          <a:p>
            <a:pPr lvl="1">
              <a:defRPr/>
            </a:pPr>
            <a:r>
              <a:rPr lang="en-US" sz="2000" dirty="0" smtClean="0"/>
              <a:t>Most research involving taste, food quality or consumer acceptance studies</a:t>
            </a:r>
            <a:endParaRPr lang="en-US" sz="2000" dirty="0"/>
          </a:p>
          <a:p>
            <a:pPr>
              <a:defRPr/>
            </a:pPr>
            <a:r>
              <a:rPr lang="en-US" dirty="0" smtClean="0"/>
              <a:t>Expedited </a:t>
            </a:r>
          </a:p>
          <a:p>
            <a:pPr lvl="1">
              <a:defRPr/>
            </a:pPr>
            <a:r>
              <a:rPr lang="en-US" dirty="0" smtClean="0"/>
              <a:t>No more than </a:t>
            </a:r>
            <a:r>
              <a:rPr lang="en-US" u="sng" dirty="0" smtClean="0"/>
              <a:t>minimal risk </a:t>
            </a:r>
            <a:r>
              <a:rPr lang="en-US" dirty="0" smtClean="0"/>
              <a:t>and fits within certain categories described in the federal regulations </a:t>
            </a:r>
          </a:p>
          <a:p>
            <a:pPr marL="457200" lvl="1" indent="0">
              <a:buNone/>
              <a:defRPr/>
            </a:pPr>
            <a:r>
              <a:rPr lang="en-US" dirty="0" smtClean="0"/>
              <a:t>    (9 categories)</a:t>
            </a:r>
          </a:p>
          <a:p>
            <a:pPr>
              <a:defRPr/>
            </a:pPr>
            <a:r>
              <a:rPr lang="en-US" dirty="0" smtClean="0"/>
              <a:t>Full  Committee</a:t>
            </a:r>
            <a:endParaRPr lang="en-US" dirty="0"/>
          </a:p>
        </p:txBody>
      </p:sp>
    </p:spTree>
    <p:extLst>
      <p:ext uri="{BB962C8B-B14F-4D97-AF65-F5344CB8AC3E}">
        <p14:creationId xmlns:p14="http://schemas.microsoft.com/office/powerpoint/2010/main" val="3733869653"/>
      </p:ext>
    </p:extLst>
  </p:cSld>
  <p:clrMapOvr>
    <a:masterClrMapping/>
  </p:clrMapOvr>
  <p:transition spd="med">
    <p:fade/>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txBox="1">
            <a:spLocks noGrp="1"/>
          </p:cNvSpPr>
          <p:nvPr>
            <p:ph type="title"/>
          </p:nvPr>
        </p:nvSpPr>
        <p:spPr>
          <a:xfrm>
            <a:off x="3058795" y="474789"/>
            <a:ext cx="3025140" cy="670560"/>
          </a:xfrm>
          <a:prstGeom prst="rect">
            <a:avLst/>
          </a:prstGeom>
        </p:spPr>
        <p:txBody>
          <a:bodyPr vert="horz" wrap="square" lIns="0" tIns="0" rIns="0" bIns="0" rtlCol="0">
            <a:spAutoFit/>
          </a:bodyPr>
          <a:lstStyle/>
          <a:p>
            <a:pPr marL="12700">
              <a:lnSpc>
                <a:spcPct val="100000"/>
              </a:lnSpc>
            </a:pPr>
            <a:r>
              <a:rPr sz="4400" dirty="0"/>
              <a:t>Minimal</a:t>
            </a:r>
            <a:r>
              <a:rPr sz="4400" spc="-105" dirty="0"/>
              <a:t> </a:t>
            </a:r>
            <a:r>
              <a:rPr sz="4400" spc="-5" dirty="0"/>
              <a:t>Risk</a:t>
            </a:r>
            <a:endParaRPr sz="4400"/>
          </a:p>
        </p:txBody>
      </p:sp>
      <p:sp>
        <p:nvSpPr>
          <p:cNvPr id="4" name="object 4"/>
          <p:cNvSpPr txBox="1"/>
          <p:nvPr/>
        </p:nvSpPr>
        <p:spPr>
          <a:xfrm>
            <a:off x="1134836" y="1438974"/>
            <a:ext cx="4361815" cy="4114800"/>
          </a:xfrm>
          <a:prstGeom prst="rect">
            <a:avLst/>
          </a:prstGeom>
        </p:spPr>
        <p:txBody>
          <a:bodyPr vert="horz" wrap="square" lIns="0" tIns="0" rIns="0" bIns="0" rtlCol="0">
            <a:spAutoFit/>
          </a:bodyPr>
          <a:lstStyle/>
          <a:p>
            <a:pPr marL="12700" marR="5080">
              <a:lnSpc>
                <a:spcPct val="100000"/>
              </a:lnSpc>
            </a:pPr>
            <a:r>
              <a:rPr sz="3000" i="1" spc="-40" dirty="0">
                <a:latin typeface="Calibri"/>
                <a:cs typeface="Calibri"/>
              </a:rPr>
              <a:t>def. </a:t>
            </a:r>
            <a:r>
              <a:rPr sz="3000" dirty="0">
                <a:latin typeface="Calibri"/>
                <a:cs typeface="Calibri"/>
              </a:rPr>
              <a:t>– </a:t>
            </a:r>
            <a:r>
              <a:rPr sz="3000" spc="-5" dirty="0">
                <a:latin typeface="Calibri"/>
                <a:cs typeface="Calibri"/>
              </a:rPr>
              <a:t>the </a:t>
            </a:r>
            <a:r>
              <a:rPr sz="3000" spc="-10" dirty="0">
                <a:latin typeface="Calibri"/>
                <a:cs typeface="Calibri"/>
              </a:rPr>
              <a:t>probability and  </a:t>
            </a:r>
            <a:r>
              <a:rPr sz="3000" spc="-5" dirty="0">
                <a:latin typeface="Calibri"/>
                <a:cs typeface="Calibri"/>
              </a:rPr>
              <a:t>magnitude </a:t>
            </a:r>
            <a:r>
              <a:rPr sz="3000" dirty="0">
                <a:latin typeface="Calibri"/>
                <a:cs typeface="Calibri"/>
              </a:rPr>
              <a:t>of </a:t>
            </a:r>
            <a:r>
              <a:rPr sz="3000" spc="-5" dirty="0">
                <a:latin typeface="Calibri"/>
                <a:cs typeface="Calibri"/>
              </a:rPr>
              <a:t>harm </a:t>
            </a:r>
            <a:r>
              <a:rPr sz="3000" dirty="0">
                <a:latin typeface="Calibri"/>
                <a:cs typeface="Calibri"/>
              </a:rPr>
              <a:t>or  </a:t>
            </a:r>
            <a:r>
              <a:rPr sz="3000" spc="-15" dirty="0">
                <a:latin typeface="Calibri"/>
                <a:cs typeface="Calibri"/>
              </a:rPr>
              <a:t>discomfort </a:t>
            </a:r>
            <a:r>
              <a:rPr sz="3000" spc="-10" dirty="0">
                <a:latin typeface="Calibri"/>
                <a:cs typeface="Calibri"/>
              </a:rPr>
              <a:t>anticipated in  </a:t>
            </a:r>
            <a:r>
              <a:rPr sz="3000" spc="-5" dirty="0">
                <a:latin typeface="Calibri"/>
                <a:cs typeface="Calibri"/>
              </a:rPr>
              <a:t>the </a:t>
            </a:r>
            <a:r>
              <a:rPr sz="3000" spc="-15" dirty="0">
                <a:latin typeface="Calibri"/>
                <a:cs typeface="Calibri"/>
              </a:rPr>
              <a:t>research are </a:t>
            </a:r>
            <a:r>
              <a:rPr sz="3000" spc="-5" dirty="0">
                <a:latin typeface="Calibri"/>
                <a:cs typeface="Calibri"/>
              </a:rPr>
              <a:t>not </a:t>
            </a:r>
            <a:r>
              <a:rPr sz="3000" spc="-20" dirty="0">
                <a:latin typeface="Calibri"/>
                <a:cs typeface="Calibri"/>
              </a:rPr>
              <a:t>greater  </a:t>
            </a:r>
            <a:r>
              <a:rPr sz="3000" spc="-5" dirty="0">
                <a:latin typeface="Calibri"/>
                <a:cs typeface="Calibri"/>
              </a:rPr>
              <a:t>than those </a:t>
            </a:r>
            <a:r>
              <a:rPr sz="3000" spc="-15" dirty="0">
                <a:latin typeface="Calibri"/>
                <a:cs typeface="Calibri"/>
              </a:rPr>
              <a:t>encountered </a:t>
            </a:r>
            <a:r>
              <a:rPr sz="3000" spc="-10" dirty="0">
                <a:latin typeface="Calibri"/>
                <a:cs typeface="Calibri"/>
              </a:rPr>
              <a:t>in  </a:t>
            </a:r>
            <a:r>
              <a:rPr sz="3000" spc="-5" dirty="0">
                <a:latin typeface="Calibri"/>
                <a:cs typeface="Calibri"/>
              </a:rPr>
              <a:t>daily </a:t>
            </a:r>
            <a:r>
              <a:rPr sz="3000" spc="-25" dirty="0">
                <a:latin typeface="Calibri"/>
                <a:cs typeface="Calibri"/>
              </a:rPr>
              <a:t>life </a:t>
            </a:r>
            <a:r>
              <a:rPr sz="3000" dirty="0">
                <a:latin typeface="Calibri"/>
                <a:cs typeface="Calibri"/>
              </a:rPr>
              <a:t>or </a:t>
            </a:r>
            <a:r>
              <a:rPr sz="3000" spc="-5" dirty="0">
                <a:latin typeface="Calibri"/>
                <a:cs typeface="Calibri"/>
              </a:rPr>
              <a:t>during the  </a:t>
            </a:r>
            <a:r>
              <a:rPr sz="3000" spc="-10" dirty="0">
                <a:latin typeface="Calibri"/>
                <a:cs typeface="Calibri"/>
              </a:rPr>
              <a:t>performance </a:t>
            </a:r>
            <a:r>
              <a:rPr sz="3000" dirty="0">
                <a:latin typeface="Calibri"/>
                <a:cs typeface="Calibri"/>
              </a:rPr>
              <a:t>of </a:t>
            </a:r>
            <a:r>
              <a:rPr sz="3000" spc="-10" dirty="0">
                <a:latin typeface="Calibri"/>
                <a:cs typeface="Calibri"/>
              </a:rPr>
              <a:t>routine  </a:t>
            </a:r>
            <a:r>
              <a:rPr sz="3000" spc="-20" dirty="0">
                <a:latin typeface="Calibri"/>
                <a:cs typeface="Calibri"/>
              </a:rPr>
              <a:t>physical </a:t>
            </a:r>
            <a:r>
              <a:rPr sz="3000" dirty="0">
                <a:latin typeface="Calibri"/>
                <a:cs typeface="Calibri"/>
              </a:rPr>
              <a:t>or </a:t>
            </a:r>
            <a:r>
              <a:rPr sz="3000" spc="-15" dirty="0">
                <a:latin typeface="Calibri"/>
                <a:cs typeface="Calibri"/>
              </a:rPr>
              <a:t>psychological  examinations.</a:t>
            </a:r>
            <a:endParaRPr sz="3000">
              <a:latin typeface="Calibri"/>
              <a:cs typeface="Calibri"/>
            </a:endParaRPr>
          </a:p>
        </p:txBody>
      </p:sp>
      <p:sp>
        <p:nvSpPr>
          <p:cNvPr id="5" name="object 5"/>
          <p:cNvSpPr/>
          <p:nvPr/>
        </p:nvSpPr>
        <p:spPr>
          <a:xfrm>
            <a:off x="5602223" y="1933955"/>
            <a:ext cx="2857499" cy="2705099"/>
          </a:xfrm>
          <a:prstGeom prst="rect">
            <a:avLst/>
          </a:prstGeom>
          <a:blipFill>
            <a:blip r:embed="rId3" cstate="print"/>
            <a:stretch>
              <a:fillRect/>
            </a:stretch>
          </a:blipFill>
        </p:spPr>
        <p:txBody>
          <a:bodyPr wrap="square" lIns="0" tIns="0" rIns="0" bIns="0" rtlCol="0"/>
          <a:lstStyle/>
          <a:p>
            <a:endParaRPr/>
          </a:p>
        </p:txBody>
      </p:sp>
      <p:sp>
        <p:nvSpPr>
          <p:cNvPr id="6" name="object 6"/>
          <p:cNvSpPr txBox="1"/>
          <p:nvPr/>
        </p:nvSpPr>
        <p:spPr>
          <a:xfrm>
            <a:off x="8793988" y="6431279"/>
            <a:ext cx="283210" cy="254000"/>
          </a:xfrm>
          <a:prstGeom prst="rect">
            <a:avLst/>
          </a:prstGeom>
        </p:spPr>
        <p:txBody>
          <a:bodyPr vert="horz" wrap="square" lIns="0" tIns="0" rIns="0" bIns="0" rtlCol="0">
            <a:spAutoFit/>
          </a:bodyPr>
          <a:lstStyle/>
          <a:p>
            <a:pPr marL="25400">
              <a:lnSpc>
                <a:spcPts val="1810"/>
              </a:lnSpc>
            </a:pPr>
            <a:fld id="{81D60167-4931-47E6-BA6A-407CBD079E47}" type="slidenum">
              <a:rPr sz="1800" dirty="0">
                <a:latin typeface="Calibri"/>
                <a:cs typeface="Calibri"/>
              </a:rPr>
              <a:t>34</a:t>
            </a:fld>
            <a:endParaRPr sz="1800">
              <a:latin typeface="Calibri"/>
              <a:cs typeface="Calibri"/>
            </a:endParaRPr>
          </a:p>
        </p:txBody>
      </p:sp>
    </p:spTree>
    <p:extLst>
      <p:ext uri="{BB962C8B-B14F-4D97-AF65-F5344CB8AC3E}">
        <p14:creationId xmlns:p14="http://schemas.microsoft.com/office/powerpoint/2010/main" val="3683783071"/>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343654" y="450056"/>
            <a:ext cx="8229600" cy="900113"/>
          </a:xfrm>
        </p:spPr>
        <p:txBody>
          <a:bodyPr/>
          <a:lstStyle/>
          <a:p>
            <a:pPr algn="ctr"/>
            <a:r>
              <a:rPr lang="en-US" dirty="0" smtClean="0"/>
              <a:t>Risk is a Function</a:t>
            </a:r>
            <a:endParaRPr lang="en-US" dirty="0"/>
          </a:p>
        </p:txBody>
      </p:sp>
      <p:graphicFrame>
        <p:nvGraphicFramePr>
          <p:cNvPr id="4" name="Diagram 3"/>
          <p:cNvGraphicFramePr/>
          <p:nvPr>
            <p:extLst>
              <p:ext uri="{D42A27DB-BD31-4B8C-83A1-F6EECF244321}">
                <p14:modId xmlns:p14="http://schemas.microsoft.com/office/powerpoint/2010/main" val="1709417310"/>
              </p:ext>
            </p:extLst>
          </p:nvPr>
        </p:nvGraphicFramePr>
        <p:xfrm>
          <a:off x="1512796" y="1605417"/>
          <a:ext cx="5891317" cy="372898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03875841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74223"/>
            <a:ext cx="8229600" cy="1036507"/>
          </a:xfrm>
        </p:spPr>
        <p:txBody>
          <a:bodyPr/>
          <a:lstStyle/>
          <a:p>
            <a:pPr algn="ctr"/>
            <a:r>
              <a:rPr lang="en-US" dirty="0" smtClean="0"/>
              <a:t>How do you mitigate Risks?</a:t>
            </a:r>
            <a:endParaRPr lang="en-US" dirty="0"/>
          </a:p>
        </p:txBody>
      </p:sp>
      <p:sp>
        <p:nvSpPr>
          <p:cNvPr id="3" name="Slide Number Placeholder 2"/>
          <p:cNvSpPr>
            <a:spLocks noGrp="1"/>
          </p:cNvSpPr>
          <p:nvPr>
            <p:ph type="sldNum" sz="quarter" idx="4294967295"/>
          </p:nvPr>
        </p:nvSpPr>
        <p:spPr>
          <a:xfrm>
            <a:off x="6553200" y="6356350"/>
            <a:ext cx="2133600" cy="365125"/>
          </a:xfrm>
          <a:prstGeom prst="rect">
            <a:avLst/>
          </a:prstGeom>
        </p:spPr>
        <p:txBody>
          <a:bodyPr/>
          <a:lstStyle/>
          <a:p>
            <a:fld id="{B1CB1FA8-4E22-0D4A-9BB9-7654826DCCAF}" type="slidenum">
              <a:rPr lang="en-US" smtClean="0"/>
              <a:pPr/>
              <a:t>36</a:t>
            </a:fld>
            <a:endParaRPr lang="en-US" dirty="0"/>
          </a:p>
        </p:txBody>
      </p:sp>
      <p:pic>
        <p:nvPicPr>
          <p:cNvPr id="2050" name="Picture 2" descr="http://www.canadianunderwriter.ca/MktgImages/cu-risk/201212041436110lw11zufq32r3wi55veneua55.jpg">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637209" y="1891730"/>
            <a:ext cx="3445597" cy="3435668"/>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666775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0" y="24062"/>
            <a:ext cx="9144000" cy="6713621"/>
          </a:xfrm>
          <a:prstGeom prst="rect">
            <a:avLst/>
          </a:prstGeom>
        </p:spPr>
      </p:pic>
      <p:sp>
        <p:nvSpPr>
          <p:cNvPr id="5" name="Oval 4"/>
          <p:cNvSpPr/>
          <p:nvPr/>
        </p:nvSpPr>
        <p:spPr>
          <a:xfrm>
            <a:off x="180474" y="4114801"/>
            <a:ext cx="3043989" cy="770021"/>
          </a:xfrm>
          <a:prstGeom prst="ellipse">
            <a:avLst/>
          </a:prstGeom>
          <a:noFill/>
          <a:ln w="2540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47700280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Challenges and Goals</a:t>
            </a:r>
            <a:endParaRPr lang="en-US" dirty="0"/>
          </a:p>
        </p:txBody>
      </p:sp>
      <p:sp>
        <p:nvSpPr>
          <p:cNvPr id="3" name="Slide Number Placeholder 2"/>
          <p:cNvSpPr>
            <a:spLocks noGrp="1"/>
          </p:cNvSpPr>
          <p:nvPr>
            <p:ph type="sldNum" sz="quarter" idx="11"/>
          </p:nvPr>
        </p:nvSpPr>
        <p:spPr/>
        <p:txBody>
          <a:bodyPr/>
          <a:lstStyle/>
          <a:p>
            <a:fld id="{B1CB1FA8-4E22-0D4A-9BB9-7654826DCCAF}" type="slidenum">
              <a:rPr lang="en-US" smtClean="0"/>
              <a:pPr/>
              <a:t>38</a:t>
            </a:fld>
            <a:endParaRPr lang="en-US" dirty="0"/>
          </a:p>
        </p:txBody>
      </p:sp>
      <p:sp>
        <p:nvSpPr>
          <p:cNvPr id="4" name="Rectangle 3"/>
          <p:cNvSpPr/>
          <p:nvPr/>
        </p:nvSpPr>
        <p:spPr>
          <a:xfrm>
            <a:off x="1110344" y="1366163"/>
            <a:ext cx="7358742" cy="5355312"/>
          </a:xfrm>
          <a:prstGeom prst="rect">
            <a:avLst/>
          </a:prstGeom>
        </p:spPr>
        <p:txBody>
          <a:bodyPr wrap="square" numCol="2">
            <a:spAutoFit/>
          </a:bodyPr>
          <a:lstStyle/>
          <a:p>
            <a:r>
              <a:rPr lang="en-US" sz="2000" b="1" u="sng" dirty="0" smtClean="0"/>
              <a:t>Challenges:</a:t>
            </a:r>
          </a:p>
          <a:p>
            <a:pPr marL="285750" indent="-285750">
              <a:buFont typeface="Arial" panose="020B0604020202020204" pitchFamily="34" charset="0"/>
              <a:buChar char="•"/>
            </a:pPr>
            <a:r>
              <a:rPr lang="en-US" sz="2000" dirty="0" smtClean="0"/>
              <a:t>Increase </a:t>
            </a:r>
            <a:r>
              <a:rPr lang="en-US" sz="2000" dirty="0"/>
              <a:t>community </a:t>
            </a:r>
            <a:r>
              <a:rPr lang="en-US" sz="2000" dirty="0" smtClean="0"/>
              <a:t>involvement </a:t>
            </a:r>
            <a:r>
              <a:rPr lang="en-US" sz="2000" dirty="0"/>
              <a:t>in research, including leadership roles in directing research and data </a:t>
            </a:r>
            <a:r>
              <a:rPr lang="en-US" sz="2000" dirty="0" smtClean="0"/>
              <a:t>collection </a:t>
            </a:r>
          </a:p>
          <a:p>
            <a:pPr marL="285750" indent="-285750">
              <a:buFont typeface="Arial" panose="020B0604020202020204" pitchFamily="34" charset="0"/>
              <a:buChar char="•"/>
            </a:pPr>
            <a:r>
              <a:rPr lang="en-US" sz="2000" dirty="0" smtClean="0"/>
              <a:t>Raise </a:t>
            </a:r>
            <a:r>
              <a:rPr lang="en-US" sz="2000" dirty="0"/>
              <a:t>awareness of the potential for community or collective risks in </a:t>
            </a:r>
            <a:r>
              <a:rPr lang="en-US" sz="2000" dirty="0" smtClean="0"/>
              <a:t>research</a:t>
            </a:r>
          </a:p>
          <a:p>
            <a:pPr marL="285750" indent="-285750">
              <a:buFont typeface="Arial" panose="020B0604020202020204" pitchFamily="34" charset="0"/>
              <a:buChar char="•"/>
            </a:pPr>
            <a:r>
              <a:rPr lang="en-US" sz="2000" dirty="0" smtClean="0"/>
              <a:t>Address rising </a:t>
            </a:r>
            <a:r>
              <a:rPr lang="en-US" sz="2000" dirty="0"/>
              <a:t>demand for and occurrence of </a:t>
            </a:r>
            <a:r>
              <a:rPr lang="en-US" sz="2000" dirty="0" smtClean="0"/>
              <a:t>disclosure </a:t>
            </a:r>
            <a:r>
              <a:rPr lang="en-US" sz="2000" dirty="0"/>
              <a:t>of individual results to research </a:t>
            </a:r>
            <a:r>
              <a:rPr lang="en-US" sz="2000" dirty="0" smtClean="0"/>
              <a:t>participants</a:t>
            </a:r>
          </a:p>
          <a:p>
            <a:endParaRPr lang="en-US" dirty="0" smtClean="0"/>
          </a:p>
          <a:p>
            <a:endParaRPr lang="en-US" dirty="0"/>
          </a:p>
          <a:p>
            <a:endParaRPr lang="en-US" dirty="0" smtClean="0"/>
          </a:p>
          <a:p>
            <a:endParaRPr lang="en-US" dirty="0"/>
          </a:p>
          <a:p>
            <a:r>
              <a:rPr lang="en-US" sz="2000" b="1" u="sng" dirty="0" smtClean="0"/>
              <a:t>UGA IRB Goals:</a:t>
            </a:r>
          </a:p>
          <a:p>
            <a:pPr marL="285750" indent="-285750">
              <a:buFont typeface="Arial" panose="020B0604020202020204" pitchFamily="34" charset="0"/>
              <a:buChar char="•"/>
            </a:pPr>
            <a:r>
              <a:rPr lang="en-US" sz="2000" dirty="0" smtClean="0"/>
              <a:t>Facilitate involvement of </a:t>
            </a:r>
            <a:r>
              <a:rPr lang="en-US" sz="2000" dirty="0"/>
              <a:t>community members in the design, conduct, and analysis of </a:t>
            </a:r>
            <a:r>
              <a:rPr lang="en-US" sz="2000" dirty="0" smtClean="0"/>
              <a:t>data </a:t>
            </a:r>
          </a:p>
          <a:p>
            <a:pPr marL="285750" indent="-285750">
              <a:buFont typeface="Arial" panose="020B0604020202020204" pitchFamily="34" charset="0"/>
              <a:buChar char="•"/>
            </a:pPr>
            <a:r>
              <a:rPr lang="en-US" sz="2000" dirty="0" smtClean="0"/>
              <a:t>Facilitate and advise researchers who inform </a:t>
            </a:r>
            <a:r>
              <a:rPr lang="en-US" sz="2000" dirty="0"/>
              <a:t>community members about the results of the research study and utilize community members to help disseminate </a:t>
            </a:r>
            <a:r>
              <a:rPr lang="en-US" sz="2000" dirty="0" smtClean="0"/>
              <a:t>results</a:t>
            </a:r>
            <a:endParaRPr lang="en-US" sz="2000" dirty="0"/>
          </a:p>
        </p:txBody>
      </p:sp>
    </p:spTree>
    <p:extLst>
      <p:ext uri="{BB962C8B-B14F-4D97-AF65-F5344CB8AC3E}">
        <p14:creationId xmlns:p14="http://schemas.microsoft.com/office/powerpoint/2010/main" val="27788143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08488"/>
            <a:ext cx="8229600" cy="823182"/>
          </a:xfrm>
        </p:spPr>
        <p:txBody>
          <a:bodyPr>
            <a:noAutofit/>
          </a:bodyPr>
          <a:lstStyle/>
          <a:p>
            <a:pPr algn="ctr">
              <a:defRPr/>
            </a:pPr>
            <a:r>
              <a:rPr lang="en-US" sz="3500" dirty="0" smtClean="0"/>
              <a:t>Who must agree to participate in the Research?</a:t>
            </a:r>
            <a:endParaRPr lang="en-US" sz="3500" dirty="0"/>
          </a:p>
        </p:txBody>
      </p:sp>
      <p:sp>
        <p:nvSpPr>
          <p:cNvPr id="66563" name="Slide Number Placeholder 2"/>
          <p:cNvSpPr>
            <a:spLocks noGrp="1"/>
          </p:cNvSpPr>
          <p:nvPr>
            <p:ph type="sldNum" sz="quarter" idx="429496729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20000"/>
              </a:spcBef>
              <a:buClr>
                <a:srgbClr val="B30000"/>
              </a:buClr>
              <a:buFont typeface="Wingdings" pitchFamily="2" charset="2"/>
              <a:buChar char="§"/>
              <a:defRPr sz="3200">
                <a:solidFill>
                  <a:srgbClr val="000000"/>
                </a:solidFill>
                <a:latin typeface="Calibri" pitchFamily="34" charset="0"/>
              </a:defRPr>
            </a:lvl1pPr>
            <a:lvl2pPr marL="742950" indent="-285750" eaLnBrk="0" hangingPunct="0">
              <a:spcBef>
                <a:spcPct val="20000"/>
              </a:spcBef>
              <a:buClr>
                <a:srgbClr val="6C0000"/>
              </a:buClr>
              <a:buFont typeface="Arial" charset="0"/>
              <a:buChar char="•"/>
              <a:defRPr sz="2800">
                <a:solidFill>
                  <a:srgbClr val="000000"/>
                </a:solidFill>
                <a:latin typeface="Calibri" pitchFamily="34" charset="0"/>
              </a:defRPr>
            </a:lvl2pPr>
            <a:lvl3pPr marL="1143000" indent="-228600" eaLnBrk="0" hangingPunct="0">
              <a:spcBef>
                <a:spcPct val="20000"/>
              </a:spcBef>
              <a:buClr>
                <a:srgbClr val="800000"/>
              </a:buClr>
              <a:buSzPct val="80000"/>
              <a:buFont typeface="Wingdings" pitchFamily="2" charset="2"/>
              <a:buChar char="§"/>
              <a:defRPr sz="2400">
                <a:solidFill>
                  <a:srgbClr val="000000"/>
                </a:solidFill>
                <a:latin typeface="Calibri" pitchFamily="34" charset="0"/>
              </a:defRPr>
            </a:lvl3pPr>
            <a:lvl4pPr marL="1600200" indent="-228600" eaLnBrk="0" hangingPunct="0">
              <a:spcBef>
                <a:spcPct val="20000"/>
              </a:spcBef>
              <a:buFont typeface="Arial" charset="0"/>
              <a:buChar char="–"/>
              <a:defRPr sz="2000">
                <a:solidFill>
                  <a:srgbClr val="000000"/>
                </a:solidFill>
                <a:latin typeface="Calibri" pitchFamily="34" charset="0"/>
              </a:defRPr>
            </a:lvl4pPr>
            <a:lvl5pPr marL="2057400" indent="-228600" eaLnBrk="0" hangingPunct="0">
              <a:spcBef>
                <a:spcPct val="20000"/>
              </a:spcBef>
              <a:buFont typeface="Arial" charset="0"/>
              <a:buChar char="»"/>
              <a:defRPr sz="2000">
                <a:solidFill>
                  <a:srgbClr val="000000"/>
                </a:solidFill>
                <a:latin typeface="Calibri" pitchFamily="34" charset="0"/>
              </a:defRPr>
            </a:lvl5pPr>
            <a:lvl6pPr marL="2514600" indent="-228600" eaLnBrk="0" fontAlgn="base" hangingPunct="0">
              <a:spcBef>
                <a:spcPct val="20000"/>
              </a:spcBef>
              <a:spcAft>
                <a:spcPct val="0"/>
              </a:spcAft>
              <a:buFont typeface="Arial" charset="0"/>
              <a:buChar char="»"/>
              <a:defRPr sz="2000">
                <a:solidFill>
                  <a:srgbClr val="000000"/>
                </a:solidFill>
                <a:latin typeface="Calibri" pitchFamily="34" charset="0"/>
              </a:defRPr>
            </a:lvl6pPr>
            <a:lvl7pPr marL="2971800" indent="-228600" eaLnBrk="0" fontAlgn="base" hangingPunct="0">
              <a:spcBef>
                <a:spcPct val="20000"/>
              </a:spcBef>
              <a:spcAft>
                <a:spcPct val="0"/>
              </a:spcAft>
              <a:buFont typeface="Arial" charset="0"/>
              <a:buChar char="»"/>
              <a:defRPr sz="2000">
                <a:solidFill>
                  <a:srgbClr val="000000"/>
                </a:solidFill>
                <a:latin typeface="Calibri" pitchFamily="34" charset="0"/>
              </a:defRPr>
            </a:lvl7pPr>
            <a:lvl8pPr marL="3429000" indent="-228600" eaLnBrk="0" fontAlgn="base" hangingPunct="0">
              <a:spcBef>
                <a:spcPct val="20000"/>
              </a:spcBef>
              <a:spcAft>
                <a:spcPct val="0"/>
              </a:spcAft>
              <a:buFont typeface="Arial" charset="0"/>
              <a:buChar char="»"/>
              <a:defRPr sz="2000">
                <a:solidFill>
                  <a:srgbClr val="000000"/>
                </a:solidFill>
                <a:latin typeface="Calibri" pitchFamily="34" charset="0"/>
              </a:defRPr>
            </a:lvl8pPr>
            <a:lvl9pPr marL="3886200" indent="-228600" eaLnBrk="0" fontAlgn="base" hangingPunct="0">
              <a:spcBef>
                <a:spcPct val="20000"/>
              </a:spcBef>
              <a:spcAft>
                <a:spcPct val="0"/>
              </a:spcAft>
              <a:buFont typeface="Arial" charset="0"/>
              <a:buChar char="»"/>
              <a:defRPr sz="2000">
                <a:solidFill>
                  <a:srgbClr val="000000"/>
                </a:solidFill>
                <a:latin typeface="Calibri" pitchFamily="34" charset="0"/>
              </a:defRPr>
            </a:lvl9pPr>
          </a:lstStyle>
          <a:p>
            <a:pPr eaLnBrk="1" hangingPunct="1">
              <a:spcBef>
                <a:spcPct val="0"/>
              </a:spcBef>
              <a:buClrTx/>
              <a:buFontTx/>
              <a:buNone/>
            </a:pPr>
            <a:fld id="{1A4D1393-CA84-4EC0-973C-8696578242C3}" type="slidenum">
              <a:rPr lang="en-US" altLang="en-US" sz="1200" smtClean="0">
                <a:solidFill>
                  <a:srgbClr val="D9D9D9"/>
                </a:solidFill>
                <a:latin typeface="Arial" charset="0"/>
              </a:rPr>
              <a:pPr eaLnBrk="1" hangingPunct="1">
                <a:spcBef>
                  <a:spcPct val="0"/>
                </a:spcBef>
                <a:buClrTx/>
                <a:buFontTx/>
                <a:buNone/>
              </a:pPr>
              <a:t>39</a:t>
            </a:fld>
            <a:endParaRPr lang="en-US" altLang="en-US" sz="1200" smtClean="0">
              <a:solidFill>
                <a:srgbClr val="D9D9D9"/>
              </a:solidFill>
              <a:latin typeface="Arial" charset="0"/>
            </a:endParaRPr>
          </a:p>
        </p:txBody>
      </p:sp>
      <p:sp>
        <p:nvSpPr>
          <p:cNvPr id="4" name="Content Placeholder 3"/>
          <p:cNvSpPr>
            <a:spLocks noGrp="1"/>
          </p:cNvSpPr>
          <p:nvPr>
            <p:ph idx="1"/>
          </p:nvPr>
        </p:nvSpPr>
        <p:spPr>
          <a:xfrm>
            <a:off x="805542" y="2014431"/>
            <a:ext cx="7772400" cy="2894469"/>
          </a:xfrm>
        </p:spPr>
        <p:txBody>
          <a:bodyPr>
            <a:normAutofit fontScale="92500"/>
          </a:bodyPr>
          <a:lstStyle/>
          <a:p>
            <a:pPr>
              <a:buFont typeface="Wingdings" pitchFamily="2" charset="2"/>
              <a:buChar char="§"/>
            </a:pPr>
            <a:r>
              <a:rPr lang="en-US" altLang="en-US" b="1" dirty="0" smtClean="0"/>
              <a:t>Consent</a:t>
            </a:r>
            <a:r>
              <a:rPr lang="en-US" altLang="en-US" dirty="0" smtClean="0"/>
              <a:t> – agreeing to participate personally</a:t>
            </a:r>
          </a:p>
          <a:p>
            <a:pPr>
              <a:buFont typeface="Wingdings" pitchFamily="2" charset="2"/>
              <a:buChar char="§"/>
            </a:pPr>
            <a:r>
              <a:rPr lang="en-US" altLang="en-US" b="1" dirty="0" smtClean="0"/>
              <a:t>Parental Permission</a:t>
            </a:r>
            <a:r>
              <a:rPr lang="en-US" altLang="en-US" dirty="0" smtClean="0"/>
              <a:t> – agreeing for your child or legal ward to participate</a:t>
            </a:r>
          </a:p>
          <a:p>
            <a:pPr>
              <a:buFont typeface="Wingdings" pitchFamily="2" charset="2"/>
              <a:buChar char="§"/>
            </a:pPr>
            <a:r>
              <a:rPr lang="en-US" altLang="en-US" b="1" dirty="0" smtClean="0"/>
              <a:t>Assent</a:t>
            </a:r>
            <a:r>
              <a:rPr lang="en-US" altLang="en-US" dirty="0" smtClean="0"/>
              <a:t> – a child’s agreement or adult with limited autonomy’s agreement to participate</a:t>
            </a:r>
          </a:p>
        </p:txBody>
      </p:sp>
    </p:spTree>
    <p:extLst>
      <p:ext uri="{BB962C8B-B14F-4D97-AF65-F5344CB8AC3E}">
        <p14:creationId xmlns:p14="http://schemas.microsoft.com/office/powerpoint/2010/main" val="31751723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wipe(left)">
                                      <p:cBhvr>
                                        <p:cTn id="7" dur="500"/>
                                        <p:tgtEl>
                                          <p:spTgt spid="4">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wipe(left)">
                                      <p:cBhvr>
                                        <p:cTn id="12" dur="500"/>
                                        <p:tgtEl>
                                          <p:spTgt spid="4">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animEffect transition="in" filter="wipe(left)">
                                      <p:cBhvr>
                                        <p:cTn id="17" dur="500"/>
                                        <p:tgtEl>
                                          <p:spTgt spid="4">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History:</a:t>
            </a:r>
            <a:br>
              <a:rPr lang="en-US" dirty="0" smtClean="0"/>
            </a:br>
            <a:r>
              <a:rPr lang="en-US" dirty="0"/>
              <a:t>H</a:t>
            </a:r>
            <a:r>
              <a:rPr lang="en-US" dirty="0" smtClean="0"/>
              <a:t>uman Subjects Research Protection</a:t>
            </a:r>
            <a:endParaRPr lang="en-US" dirty="0"/>
          </a:p>
        </p:txBody>
      </p:sp>
      <p:sp>
        <p:nvSpPr>
          <p:cNvPr id="3" name="Slide Number Placeholder 2"/>
          <p:cNvSpPr>
            <a:spLocks noGrp="1"/>
          </p:cNvSpPr>
          <p:nvPr>
            <p:ph type="sldNum" sz="quarter" idx="11"/>
          </p:nvPr>
        </p:nvSpPr>
        <p:spPr/>
        <p:txBody>
          <a:bodyPr/>
          <a:lstStyle/>
          <a:p>
            <a:fld id="{B1CB1FA8-4E22-0D4A-9BB9-7654826DCCAF}" type="slidenum">
              <a:rPr lang="en-US" smtClean="0"/>
              <a:pPr/>
              <a:t>4</a:t>
            </a:fld>
            <a:endParaRPr lang="en-US" dirty="0"/>
          </a:p>
        </p:txBody>
      </p:sp>
      <p:sp>
        <p:nvSpPr>
          <p:cNvPr id="4" name="Content Placeholder 3"/>
          <p:cNvSpPr>
            <a:spLocks noGrp="1"/>
          </p:cNvSpPr>
          <p:nvPr>
            <p:ph idx="1"/>
          </p:nvPr>
        </p:nvSpPr>
        <p:spPr>
          <a:xfrm>
            <a:off x="685800" y="1447800"/>
            <a:ext cx="7772400" cy="5018313"/>
          </a:xfrm>
        </p:spPr>
        <p:txBody>
          <a:bodyPr>
            <a:normAutofit fontScale="85000" lnSpcReduction="20000"/>
          </a:bodyPr>
          <a:lstStyle/>
          <a:p>
            <a:r>
              <a:rPr lang="en-US" dirty="0" smtClean="0"/>
              <a:t>1974</a:t>
            </a:r>
          </a:p>
          <a:p>
            <a:pPr lvl="1"/>
            <a:r>
              <a:rPr lang="en-US" dirty="0" smtClean="0"/>
              <a:t>Congress established National Commission for the Protection of Human Subjects of Biomedical and Behavioral Research</a:t>
            </a:r>
          </a:p>
          <a:p>
            <a:r>
              <a:rPr lang="en-US" dirty="0" smtClean="0"/>
              <a:t>1979</a:t>
            </a:r>
          </a:p>
          <a:p>
            <a:pPr lvl="1"/>
            <a:r>
              <a:rPr lang="en-US" dirty="0" smtClean="0"/>
              <a:t>National Commission met in Belmont, NY and drafted “Ethical Principles and Guidelines for the Protection of Human Subjects of Research  </a:t>
            </a:r>
            <a:r>
              <a:rPr lang="en-US" b="1" dirty="0" smtClean="0"/>
              <a:t>(Belmont Report)</a:t>
            </a:r>
          </a:p>
          <a:p>
            <a:r>
              <a:rPr lang="en-US" dirty="0" smtClean="0"/>
              <a:t>1991</a:t>
            </a:r>
          </a:p>
          <a:p>
            <a:pPr lvl="1"/>
            <a:r>
              <a:rPr lang="en-US" dirty="0" smtClean="0"/>
              <a:t>The Belmont Report forms the basis of the “Common Rule” that is adopted by 17 US Governmental Agencies</a:t>
            </a:r>
          </a:p>
          <a:p>
            <a:r>
              <a:rPr lang="en-US" dirty="0" smtClean="0"/>
              <a:t>2017</a:t>
            </a:r>
          </a:p>
          <a:p>
            <a:pPr lvl="1"/>
            <a:r>
              <a:rPr lang="en-US" dirty="0" smtClean="0"/>
              <a:t>Proposed New Rule published. If accepted by DHHS, full compliance required by January 19, 2018.</a:t>
            </a:r>
            <a:endParaRPr lang="en-US" dirty="0"/>
          </a:p>
        </p:txBody>
      </p:sp>
    </p:spTree>
    <p:extLst>
      <p:ext uri="{BB962C8B-B14F-4D97-AF65-F5344CB8AC3E}">
        <p14:creationId xmlns:p14="http://schemas.microsoft.com/office/powerpoint/2010/main" val="42839936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#1 Problem with Submissions</a:t>
            </a:r>
            <a:endParaRPr lang="en-US" dirty="0"/>
          </a:p>
        </p:txBody>
      </p:sp>
      <p:sp>
        <p:nvSpPr>
          <p:cNvPr id="3" name="Slide Number Placeholder 2"/>
          <p:cNvSpPr>
            <a:spLocks noGrp="1"/>
          </p:cNvSpPr>
          <p:nvPr>
            <p:ph type="sldNum" sz="quarter" idx="11"/>
          </p:nvPr>
        </p:nvSpPr>
        <p:spPr/>
        <p:txBody>
          <a:bodyPr/>
          <a:lstStyle/>
          <a:p>
            <a:fld id="{B1CB1FA8-4E22-0D4A-9BB9-7654826DCCAF}" type="slidenum">
              <a:rPr lang="en-US" smtClean="0"/>
              <a:pPr/>
              <a:t>40</a:t>
            </a:fld>
            <a:endParaRPr lang="en-US"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13005" y="2142269"/>
            <a:ext cx="4917989" cy="2482138"/>
          </a:xfrm>
          <a:prstGeom prst="rect">
            <a:avLst/>
          </a:prstGeom>
        </p:spPr>
      </p:pic>
    </p:spTree>
    <p:extLst>
      <p:ext uri="{BB962C8B-B14F-4D97-AF65-F5344CB8AC3E}">
        <p14:creationId xmlns:p14="http://schemas.microsoft.com/office/powerpoint/2010/main" val="4061379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IRB Portal Library</a:t>
            </a:r>
            <a:endParaRPr lang="en-US" dirty="0"/>
          </a:p>
        </p:txBody>
      </p:sp>
      <p:sp>
        <p:nvSpPr>
          <p:cNvPr id="3" name="Slide Number Placeholder 2"/>
          <p:cNvSpPr>
            <a:spLocks noGrp="1"/>
          </p:cNvSpPr>
          <p:nvPr>
            <p:ph type="sldNum" sz="quarter" idx="11"/>
          </p:nvPr>
        </p:nvSpPr>
        <p:spPr>
          <a:xfrm>
            <a:off x="6534785" y="6315710"/>
            <a:ext cx="2133600" cy="365125"/>
          </a:xfrm>
        </p:spPr>
        <p:txBody>
          <a:bodyPr/>
          <a:lstStyle/>
          <a:p>
            <a:fld id="{B1CB1FA8-4E22-0D4A-9BB9-7654826DCCAF}" type="slidenum">
              <a:rPr lang="en-US" smtClean="0"/>
              <a:pPr/>
              <a:t>41</a:t>
            </a:fld>
            <a:endParaRPr lang="en-US" dirty="0"/>
          </a:p>
        </p:txBody>
      </p:sp>
      <p:sp>
        <p:nvSpPr>
          <p:cNvPr id="4" name="Content Placeholder 3"/>
          <p:cNvSpPr>
            <a:spLocks noGrp="1"/>
          </p:cNvSpPr>
          <p:nvPr>
            <p:ph idx="1"/>
          </p:nvPr>
        </p:nvSpPr>
        <p:spPr>
          <a:xfrm>
            <a:off x="685800" y="1447800"/>
            <a:ext cx="5013960" cy="4363719"/>
          </a:xfrm>
        </p:spPr>
        <p:txBody>
          <a:bodyPr>
            <a:normAutofit lnSpcReduction="10000"/>
          </a:bodyPr>
          <a:lstStyle/>
          <a:p>
            <a:pPr marL="0" indent="0">
              <a:buNone/>
            </a:pPr>
            <a:r>
              <a:rPr lang="en-US" dirty="0" smtClean="0">
                <a:hlinkClick r:id="rId3"/>
              </a:rPr>
              <a:t>https://irb.ovpr.uga.edu</a:t>
            </a:r>
            <a:endParaRPr lang="en-US" dirty="0" smtClean="0"/>
          </a:p>
          <a:p>
            <a:pPr marL="0" indent="0">
              <a:buNone/>
            </a:pPr>
            <a:r>
              <a:rPr lang="en-US" dirty="0"/>
              <a:t>	</a:t>
            </a:r>
            <a:r>
              <a:rPr lang="en-US" dirty="0" smtClean="0"/>
              <a:t>Click on Library Link</a:t>
            </a:r>
          </a:p>
          <a:p>
            <a:pPr marL="0" indent="0">
              <a:buNone/>
            </a:pPr>
            <a:r>
              <a:rPr lang="en-US" dirty="0"/>
              <a:t>f</a:t>
            </a:r>
            <a:r>
              <a:rPr lang="en-US" dirty="0" smtClean="0"/>
              <a:t>or:</a:t>
            </a:r>
          </a:p>
          <a:p>
            <a:pPr>
              <a:buFont typeface="Wingdings" panose="05000000000000000000" pitchFamily="2" charset="2"/>
              <a:buChar char="Ø"/>
            </a:pPr>
            <a:r>
              <a:rPr lang="en-US" dirty="0" smtClean="0"/>
              <a:t>Policies &amp; Procedures</a:t>
            </a:r>
          </a:p>
          <a:p>
            <a:pPr>
              <a:buFont typeface="Wingdings" panose="05000000000000000000" pitchFamily="2" charset="2"/>
              <a:buChar char="Ø"/>
            </a:pPr>
            <a:r>
              <a:rPr lang="en-US" dirty="0" smtClean="0"/>
              <a:t>Templates</a:t>
            </a:r>
          </a:p>
          <a:p>
            <a:pPr>
              <a:buFont typeface="Wingdings" panose="05000000000000000000" pitchFamily="2" charset="2"/>
              <a:buChar char="Ø"/>
            </a:pPr>
            <a:r>
              <a:rPr lang="en-US" dirty="0" smtClean="0"/>
              <a:t>Checklist &amp; Worksheets</a:t>
            </a:r>
          </a:p>
          <a:p>
            <a:pPr>
              <a:buFont typeface="Wingdings" panose="05000000000000000000" pitchFamily="2" charset="2"/>
              <a:buChar char="Ø"/>
            </a:pPr>
            <a:r>
              <a:rPr lang="en-US" dirty="0" smtClean="0"/>
              <a:t>User Guides</a:t>
            </a:r>
            <a:br>
              <a:rPr lang="en-US" dirty="0" smtClean="0"/>
            </a:br>
            <a:endParaRPr lang="en-US" dirty="0"/>
          </a:p>
        </p:txBody>
      </p:sp>
      <p:pic>
        <p:nvPicPr>
          <p:cNvPr id="8194" name="Picture 2" descr="http://brainconnection.brainhq.com/wp-content/uploads/2013/02/tree-library.jpg">
            <a:hlinkClick r:id="rId4"/>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347335" y="1867716"/>
            <a:ext cx="3321050" cy="33210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902748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3"/>
          <p:cNvSpPr>
            <a:spLocks noChangeArrowheads="1"/>
          </p:cNvSpPr>
          <p:nvPr/>
        </p:nvSpPr>
        <p:spPr bwMode="auto">
          <a:xfrm>
            <a:off x="701675" y="977662"/>
            <a:ext cx="8061325" cy="40318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lr>
                <a:srgbClr val="B30000"/>
              </a:buClr>
              <a:buFont typeface="Wingdings" pitchFamily="2" charset="2"/>
              <a:buChar char="§"/>
              <a:defRPr sz="3200">
                <a:solidFill>
                  <a:srgbClr val="000000"/>
                </a:solidFill>
                <a:latin typeface="Calibri" pitchFamily="34" charset="0"/>
              </a:defRPr>
            </a:lvl1pPr>
            <a:lvl2pPr marL="742950" indent="-285750" eaLnBrk="0" hangingPunct="0">
              <a:spcBef>
                <a:spcPct val="20000"/>
              </a:spcBef>
              <a:buClr>
                <a:srgbClr val="6C0000"/>
              </a:buClr>
              <a:buFont typeface="Arial" charset="0"/>
              <a:buChar char="•"/>
              <a:defRPr sz="2800">
                <a:solidFill>
                  <a:srgbClr val="000000"/>
                </a:solidFill>
                <a:latin typeface="Calibri" pitchFamily="34" charset="0"/>
              </a:defRPr>
            </a:lvl2pPr>
            <a:lvl3pPr marL="1143000" indent="-228600" eaLnBrk="0" hangingPunct="0">
              <a:spcBef>
                <a:spcPct val="20000"/>
              </a:spcBef>
              <a:buClr>
                <a:srgbClr val="800000"/>
              </a:buClr>
              <a:buSzPct val="80000"/>
              <a:buFont typeface="Wingdings" pitchFamily="2" charset="2"/>
              <a:buChar char="§"/>
              <a:defRPr sz="2400">
                <a:solidFill>
                  <a:srgbClr val="000000"/>
                </a:solidFill>
                <a:latin typeface="Calibri" pitchFamily="34" charset="0"/>
              </a:defRPr>
            </a:lvl3pPr>
            <a:lvl4pPr marL="1600200" indent="-228600" eaLnBrk="0" hangingPunct="0">
              <a:spcBef>
                <a:spcPct val="20000"/>
              </a:spcBef>
              <a:buFont typeface="Arial" charset="0"/>
              <a:buChar char="–"/>
              <a:defRPr sz="2000">
                <a:solidFill>
                  <a:srgbClr val="000000"/>
                </a:solidFill>
                <a:latin typeface="Calibri" pitchFamily="34" charset="0"/>
              </a:defRPr>
            </a:lvl4pPr>
            <a:lvl5pPr marL="2057400" indent="-228600" eaLnBrk="0" hangingPunct="0">
              <a:spcBef>
                <a:spcPct val="20000"/>
              </a:spcBef>
              <a:buFont typeface="Arial" charset="0"/>
              <a:buChar char="»"/>
              <a:defRPr sz="2000">
                <a:solidFill>
                  <a:srgbClr val="000000"/>
                </a:solidFill>
                <a:latin typeface="Calibri" pitchFamily="34" charset="0"/>
              </a:defRPr>
            </a:lvl5pPr>
            <a:lvl6pPr marL="2514600" indent="-228600" eaLnBrk="0" fontAlgn="base" hangingPunct="0">
              <a:spcBef>
                <a:spcPct val="20000"/>
              </a:spcBef>
              <a:spcAft>
                <a:spcPct val="0"/>
              </a:spcAft>
              <a:buFont typeface="Arial" charset="0"/>
              <a:buChar char="»"/>
              <a:defRPr sz="2000">
                <a:solidFill>
                  <a:srgbClr val="000000"/>
                </a:solidFill>
                <a:latin typeface="Calibri" pitchFamily="34" charset="0"/>
              </a:defRPr>
            </a:lvl6pPr>
            <a:lvl7pPr marL="2971800" indent="-228600" eaLnBrk="0" fontAlgn="base" hangingPunct="0">
              <a:spcBef>
                <a:spcPct val="20000"/>
              </a:spcBef>
              <a:spcAft>
                <a:spcPct val="0"/>
              </a:spcAft>
              <a:buFont typeface="Arial" charset="0"/>
              <a:buChar char="»"/>
              <a:defRPr sz="2000">
                <a:solidFill>
                  <a:srgbClr val="000000"/>
                </a:solidFill>
                <a:latin typeface="Calibri" pitchFamily="34" charset="0"/>
              </a:defRPr>
            </a:lvl7pPr>
            <a:lvl8pPr marL="3429000" indent="-228600" eaLnBrk="0" fontAlgn="base" hangingPunct="0">
              <a:spcBef>
                <a:spcPct val="20000"/>
              </a:spcBef>
              <a:spcAft>
                <a:spcPct val="0"/>
              </a:spcAft>
              <a:buFont typeface="Arial" charset="0"/>
              <a:buChar char="»"/>
              <a:defRPr sz="2000">
                <a:solidFill>
                  <a:srgbClr val="000000"/>
                </a:solidFill>
                <a:latin typeface="Calibri" pitchFamily="34" charset="0"/>
              </a:defRPr>
            </a:lvl8pPr>
            <a:lvl9pPr marL="3886200" indent="-228600" eaLnBrk="0" fontAlgn="base" hangingPunct="0">
              <a:spcBef>
                <a:spcPct val="20000"/>
              </a:spcBef>
              <a:spcAft>
                <a:spcPct val="0"/>
              </a:spcAft>
              <a:buFont typeface="Arial" charset="0"/>
              <a:buChar char="»"/>
              <a:defRPr sz="2000">
                <a:solidFill>
                  <a:srgbClr val="000000"/>
                </a:solidFill>
                <a:latin typeface="Calibri" pitchFamily="34" charset="0"/>
              </a:defRPr>
            </a:lvl9pPr>
          </a:lstStyle>
          <a:p>
            <a:pPr eaLnBrk="1" hangingPunct="1">
              <a:spcBef>
                <a:spcPct val="0"/>
              </a:spcBef>
              <a:buClrTx/>
              <a:buFontTx/>
              <a:buNone/>
            </a:pPr>
            <a:endParaRPr lang="en-US" altLang="en-US" sz="1400" dirty="0">
              <a:solidFill>
                <a:schemeClr val="tx1"/>
              </a:solidFill>
              <a:latin typeface="Arial" charset="0"/>
            </a:endParaRPr>
          </a:p>
          <a:p>
            <a:pPr eaLnBrk="1" hangingPunct="1">
              <a:spcBef>
                <a:spcPct val="0"/>
              </a:spcBef>
              <a:buClrTx/>
              <a:buFontTx/>
              <a:buChar char="•"/>
            </a:pPr>
            <a:r>
              <a:rPr lang="en-US" altLang="en-US" sz="2800" dirty="0">
                <a:solidFill>
                  <a:schemeClr val="tx1"/>
                </a:solidFill>
                <a:latin typeface="+mn-lt"/>
              </a:rPr>
              <a:t>Comply with IRB’s review requirements for any continuing reviews and modifications.</a:t>
            </a:r>
          </a:p>
          <a:p>
            <a:pPr eaLnBrk="1" hangingPunct="1">
              <a:spcBef>
                <a:spcPct val="0"/>
              </a:spcBef>
              <a:buClrTx/>
              <a:buFontTx/>
              <a:buChar char="•"/>
            </a:pPr>
            <a:r>
              <a:rPr lang="en-US" altLang="en-US" sz="2800" dirty="0" smtClean="0">
                <a:solidFill>
                  <a:schemeClr val="tx1"/>
                </a:solidFill>
                <a:latin typeface="+mn-lt"/>
              </a:rPr>
              <a:t>Report </a:t>
            </a:r>
            <a:r>
              <a:rPr lang="en-US" altLang="en-US" sz="2800" dirty="0">
                <a:solidFill>
                  <a:schemeClr val="tx1"/>
                </a:solidFill>
                <a:latin typeface="+mn-lt"/>
              </a:rPr>
              <a:t>any adverse events, unanticipated problems, and/or complaints to the </a:t>
            </a:r>
            <a:r>
              <a:rPr lang="en-US" altLang="en-US" sz="2800" dirty="0" smtClean="0">
                <a:solidFill>
                  <a:schemeClr val="tx1"/>
                </a:solidFill>
                <a:latin typeface="+mn-lt"/>
              </a:rPr>
              <a:t>IRB.</a:t>
            </a:r>
          </a:p>
          <a:p>
            <a:pPr eaLnBrk="1" hangingPunct="1">
              <a:spcBef>
                <a:spcPct val="0"/>
              </a:spcBef>
              <a:buClrTx/>
              <a:buFontTx/>
              <a:buChar char="•"/>
            </a:pPr>
            <a:r>
              <a:rPr lang="en-US" altLang="en-US" sz="2800" dirty="0" smtClean="0">
                <a:solidFill>
                  <a:schemeClr val="tx1"/>
                </a:solidFill>
                <a:latin typeface="+mn-lt"/>
              </a:rPr>
              <a:t>Close your study when you are finished</a:t>
            </a:r>
            <a:endParaRPr lang="en-US" altLang="en-US" sz="2800" dirty="0">
              <a:solidFill>
                <a:schemeClr val="tx1"/>
              </a:solidFill>
              <a:latin typeface="+mn-lt"/>
            </a:endParaRPr>
          </a:p>
          <a:p>
            <a:pPr eaLnBrk="1" hangingPunct="1">
              <a:spcBef>
                <a:spcPct val="0"/>
              </a:spcBef>
              <a:buClrTx/>
              <a:buFontTx/>
              <a:buChar char="•"/>
            </a:pPr>
            <a:r>
              <a:rPr lang="en-US" altLang="en-US" sz="2800" dirty="0">
                <a:solidFill>
                  <a:schemeClr val="tx1"/>
                </a:solidFill>
                <a:latin typeface="+mn-lt"/>
              </a:rPr>
              <a:t>Comply with IRB’s record-keeping requirements.</a:t>
            </a:r>
          </a:p>
          <a:p>
            <a:pPr eaLnBrk="1" hangingPunct="1">
              <a:spcBef>
                <a:spcPct val="0"/>
              </a:spcBef>
              <a:buClrTx/>
              <a:buNone/>
            </a:pPr>
            <a:endParaRPr lang="en-US" altLang="en-US" sz="2800" dirty="0">
              <a:solidFill>
                <a:schemeClr val="tx1"/>
              </a:solidFill>
              <a:latin typeface="+mn-lt"/>
            </a:endParaRPr>
          </a:p>
          <a:p>
            <a:pPr eaLnBrk="1" hangingPunct="1">
              <a:spcBef>
                <a:spcPct val="0"/>
              </a:spcBef>
              <a:buClrTx/>
              <a:buFontTx/>
              <a:buChar char="•"/>
            </a:pPr>
            <a:r>
              <a:rPr lang="en-US" altLang="en-US" sz="2800" dirty="0" smtClean="0">
                <a:solidFill>
                  <a:schemeClr val="tx1"/>
                </a:solidFill>
                <a:latin typeface="+mn-lt"/>
              </a:rPr>
              <a:t>Conduct research with integrity</a:t>
            </a:r>
            <a:endParaRPr lang="en-US" altLang="en-US" sz="2800" dirty="0">
              <a:solidFill>
                <a:schemeClr val="tx1"/>
              </a:solidFill>
              <a:latin typeface="+mn-lt"/>
            </a:endParaRPr>
          </a:p>
          <a:p>
            <a:pPr eaLnBrk="1" hangingPunct="1">
              <a:spcBef>
                <a:spcPct val="0"/>
              </a:spcBef>
              <a:buClrTx/>
              <a:buFontTx/>
              <a:buNone/>
            </a:pPr>
            <a:r>
              <a:rPr lang="en-US" altLang="en-US" sz="1800" dirty="0">
                <a:solidFill>
                  <a:schemeClr val="tx1"/>
                </a:solidFill>
                <a:latin typeface="Arial" charset="0"/>
              </a:rPr>
              <a:t> </a:t>
            </a:r>
          </a:p>
        </p:txBody>
      </p:sp>
      <p:sp>
        <p:nvSpPr>
          <p:cNvPr id="25604" name="Rectangle 4"/>
          <p:cNvSpPr>
            <a:spLocks noGrp="1" noChangeArrowheads="1"/>
          </p:cNvSpPr>
          <p:nvPr>
            <p:ph type="title"/>
          </p:nvPr>
        </p:nvSpPr>
        <p:spPr>
          <a:xfrm>
            <a:off x="571500" y="365180"/>
            <a:ext cx="8153400" cy="685800"/>
          </a:xfrm>
        </p:spPr>
        <p:txBody>
          <a:bodyPr>
            <a:noAutofit/>
          </a:bodyPr>
          <a:lstStyle/>
          <a:p>
            <a:pPr eaLnBrk="1" fontAlgn="auto" hangingPunct="1">
              <a:spcAft>
                <a:spcPts val="0"/>
              </a:spcAft>
              <a:defRPr/>
            </a:pPr>
            <a:r>
              <a:rPr lang="en-US" altLang="en-US" sz="3600" dirty="0" smtClean="0"/>
              <a:t>After approval, what happens?</a:t>
            </a:r>
            <a:br>
              <a:rPr lang="en-US" altLang="en-US" sz="3600" dirty="0" smtClean="0"/>
            </a:br>
            <a:endParaRPr lang="en-US" altLang="en-US" sz="3600" dirty="0" smtClean="0"/>
          </a:p>
        </p:txBody>
      </p:sp>
      <p:cxnSp>
        <p:nvCxnSpPr>
          <p:cNvPr id="3" name="Straight Connector 2"/>
          <p:cNvCxnSpPr/>
          <p:nvPr/>
        </p:nvCxnSpPr>
        <p:spPr>
          <a:xfrm flipV="1">
            <a:off x="866274" y="4656221"/>
            <a:ext cx="4932947" cy="12032"/>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8066014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http://static.itpro.co.uk/sites/itpro/files/styles/gallery_wide/public/compliance.jpg">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200" y="127860"/>
            <a:ext cx="8382000" cy="5591720"/>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4495800" y="2667000"/>
            <a:ext cx="4343400" cy="830997"/>
          </a:xfrm>
          <a:prstGeom prst="rect">
            <a:avLst/>
          </a:prstGeom>
          <a:noFill/>
        </p:spPr>
        <p:txBody>
          <a:bodyPr wrap="square" rtlCol="0">
            <a:spAutoFit/>
          </a:bodyPr>
          <a:lstStyle/>
          <a:p>
            <a:r>
              <a:rPr lang="en-US" sz="2400" i="1" dirty="0" smtClean="0">
                <a:solidFill>
                  <a:schemeClr val="bg1"/>
                </a:solidFill>
              </a:rPr>
              <a:t>conformity in adhering to official requirements</a:t>
            </a:r>
            <a:endParaRPr lang="en-US" sz="2400" i="1" dirty="0">
              <a:solidFill>
                <a:schemeClr val="bg1"/>
              </a:solidFill>
            </a:endParaRPr>
          </a:p>
        </p:txBody>
      </p:sp>
    </p:spTree>
    <p:extLst>
      <p:ext uri="{BB962C8B-B14F-4D97-AF65-F5344CB8AC3E}">
        <p14:creationId xmlns:p14="http://schemas.microsoft.com/office/powerpoint/2010/main" val="31375710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Are these protections enough?</a:t>
            </a:r>
            <a:endParaRPr lang="en-US" dirty="0"/>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58802" y="1555418"/>
            <a:ext cx="4309872" cy="4309872"/>
          </a:xfrm>
          <a:prstGeom prst="rect">
            <a:avLst/>
          </a:prstGeom>
        </p:spPr>
      </p:pic>
    </p:spTree>
    <p:extLst>
      <p:ext uri="{BB962C8B-B14F-4D97-AF65-F5344CB8AC3E}">
        <p14:creationId xmlns:p14="http://schemas.microsoft.com/office/powerpoint/2010/main" val="1759911808"/>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2717450" y="474789"/>
            <a:ext cx="3707765" cy="711835"/>
          </a:xfrm>
          <a:prstGeom prst="rect">
            <a:avLst/>
          </a:prstGeom>
        </p:spPr>
        <p:txBody>
          <a:bodyPr vert="horz" wrap="square" lIns="0" tIns="0" rIns="0" bIns="0" rtlCol="0">
            <a:spAutoFit/>
          </a:bodyPr>
          <a:lstStyle/>
          <a:p>
            <a:pPr marL="12700">
              <a:lnSpc>
                <a:spcPct val="100000"/>
              </a:lnSpc>
            </a:pPr>
            <a:r>
              <a:rPr sz="4400" spc="-15" dirty="0"/>
              <a:t>Havasupai</a:t>
            </a:r>
            <a:r>
              <a:rPr sz="4400" spc="-80" dirty="0"/>
              <a:t> </a:t>
            </a:r>
            <a:r>
              <a:rPr sz="4400" spc="-50" dirty="0"/>
              <a:t>Tribe</a:t>
            </a:r>
            <a:endParaRPr sz="4400"/>
          </a:p>
        </p:txBody>
      </p:sp>
      <p:sp>
        <p:nvSpPr>
          <p:cNvPr id="3" name="object 3"/>
          <p:cNvSpPr/>
          <p:nvPr/>
        </p:nvSpPr>
        <p:spPr>
          <a:xfrm>
            <a:off x="2686811" y="3273552"/>
            <a:ext cx="5999987" cy="2333243"/>
          </a:xfrm>
          <a:prstGeom prst="rect">
            <a:avLst/>
          </a:prstGeom>
          <a:blipFill>
            <a:blip r:embed="rId3" cstate="print"/>
            <a:stretch>
              <a:fillRect/>
            </a:stretch>
          </a:blipFill>
        </p:spPr>
        <p:txBody>
          <a:bodyPr wrap="square" lIns="0" tIns="0" rIns="0" bIns="0" rtlCol="0"/>
          <a:lstStyle/>
          <a:p>
            <a:endParaRPr/>
          </a:p>
        </p:txBody>
      </p:sp>
      <p:sp>
        <p:nvSpPr>
          <p:cNvPr id="4" name="object 4"/>
          <p:cNvSpPr/>
          <p:nvPr/>
        </p:nvSpPr>
        <p:spPr>
          <a:xfrm>
            <a:off x="611123" y="1080516"/>
            <a:ext cx="2958083" cy="3006851"/>
          </a:xfrm>
          <a:prstGeom prst="rect">
            <a:avLst/>
          </a:prstGeom>
          <a:blipFill>
            <a:blip r:embed="rId4" cstate="print"/>
            <a:stretch>
              <a:fillRect/>
            </a:stretch>
          </a:blipFill>
        </p:spPr>
        <p:txBody>
          <a:bodyPr wrap="square" lIns="0" tIns="0" rIns="0" bIns="0" rtlCol="0"/>
          <a:lstStyle/>
          <a:p>
            <a:endParaRPr/>
          </a:p>
        </p:txBody>
      </p:sp>
    </p:spTree>
    <p:extLst>
      <p:ext uri="{BB962C8B-B14F-4D97-AF65-F5344CB8AC3E}">
        <p14:creationId xmlns:p14="http://schemas.microsoft.com/office/powerpoint/2010/main" val="1861866015"/>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Hierarchy of Responsibility</a:t>
            </a:r>
            <a:endParaRPr lang="en-US" dirty="0"/>
          </a:p>
        </p:txBody>
      </p:sp>
      <p:graphicFrame>
        <p:nvGraphicFramePr>
          <p:cNvPr id="3" name="Diagram 2"/>
          <p:cNvGraphicFramePr/>
          <p:nvPr>
            <p:extLst/>
          </p:nvPr>
        </p:nvGraphicFramePr>
        <p:xfrm>
          <a:off x="1524000" y="1397000"/>
          <a:ext cx="6096000" cy="4064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Footer Placeholder 3"/>
          <p:cNvSpPr>
            <a:spLocks noGrp="1"/>
          </p:cNvSpPr>
          <p:nvPr>
            <p:ph type="ftr" sz="quarter" idx="11"/>
          </p:nvPr>
        </p:nvSpPr>
        <p:spPr>
          <a:xfrm>
            <a:off x="6019800" y="6356350"/>
            <a:ext cx="2895600" cy="365125"/>
          </a:xfrm>
        </p:spPr>
        <p:txBody>
          <a:bodyPr/>
          <a:lstStyle/>
          <a:p>
            <a:pPr algn="r"/>
            <a:fld id="{EC90A9C3-17D5-4D2E-AA89-B3E8A01CC67D}" type="slidenum">
              <a:rPr lang="en-US" smtClean="0"/>
              <a:pPr algn="r"/>
              <a:t>46</a:t>
            </a:fld>
            <a:endParaRPr lang="en-US" dirty="0"/>
          </a:p>
        </p:txBody>
      </p:sp>
    </p:spTree>
    <p:extLst>
      <p:ext uri="{BB962C8B-B14F-4D97-AF65-F5344CB8AC3E}">
        <p14:creationId xmlns:p14="http://schemas.microsoft.com/office/powerpoint/2010/main" val="4257227439"/>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makes Good Research?</a:t>
            </a:r>
            <a:endParaRPr lang="en-US" dirty="0"/>
          </a:p>
        </p:txBody>
      </p:sp>
      <p:pic>
        <p:nvPicPr>
          <p:cNvPr id="3" name="Picture 2"/>
          <p:cNvPicPr>
            <a:picLocks noChangeAspect="1"/>
          </p:cNvPicPr>
          <p:nvPr/>
        </p:nvPicPr>
        <p:blipFill rotWithShape="1">
          <a:blip r:embed="rId3">
            <a:extLst>
              <a:ext uri="{BEBA8EAE-BF5A-486C-A8C5-ECC9F3942E4B}">
                <a14:imgProps xmlns:a14="http://schemas.microsoft.com/office/drawing/2010/main">
                  <a14:imgLayer r:embed="rId4">
                    <a14:imgEffect>
                      <a14:saturation sat="200000"/>
                    </a14:imgEffect>
                  </a14:imgLayer>
                </a14:imgProps>
              </a:ext>
              <a:ext uri="{28A0092B-C50C-407E-A947-70E740481C1C}">
                <a14:useLocalDpi xmlns:a14="http://schemas.microsoft.com/office/drawing/2010/main" val="0"/>
              </a:ext>
            </a:extLst>
          </a:blip>
          <a:srcRect t="17582"/>
          <a:stretch/>
        </p:blipFill>
        <p:spPr>
          <a:xfrm>
            <a:off x="1751514" y="1512276"/>
            <a:ext cx="6047263" cy="3741953"/>
          </a:xfrm>
          <a:prstGeom prst="rect">
            <a:avLst/>
          </a:prstGeom>
        </p:spPr>
      </p:pic>
    </p:spTree>
    <p:extLst>
      <p:ext uri="{BB962C8B-B14F-4D97-AF65-F5344CB8AC3E}">
        <p14:creationId xmlns:p14="http://schemas.microsoft.com/office/powerpoint/2010/main" val="3592954055"/>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1804737" y="274638"/>
            <a:ext cx="5522496" cy="1143000"/>
          </a:xfrm>
          <a:prstGeom prst="rect">
            <a:avLst/>
          </a:prstGeom>
        </p:spPr>
        <p:txBody>
          <a:bodyPr/>
          <a:lstStyle>
            <a:lvl1pPr algn="l" defTabSz="457200" rtl="0" eaLnBrk="1" latinLnBrk="0" hangingPunct="1">
              <a:spcBef>
                <a:spcPct val="0"/>
              </a:spcBef>
              <a:buNone/>
              <a:defRPr sz="4400" b="1" kern="1200">
                <a:solidFill>
                  <a:srgbClr val="CF202E"/>
                </a:solidFill>
                <a:latin typeface="+mj-lt"/>
                <a:ea typeface="+mj-ea"/>
                <a:cs typeface="+mj-cs"/>
              </a:defRPr>
            </a:lvl1pPr>
          </a:lstStyle>
          <a:p>
            <a:r>
              <a:rPr lang="en-US" dirty="0" smtClean="0"/>
              <a:t>Contact Information</a:t>
            </a:r>
            <a:endParaRPr lang="en-US" dirty="0"/>
          </a:p>
        </p:txBody>
      </p:sp>
      <p:sp>
        <p:nvSpPr>
          <p:cNvPr id="4" name="Content Placeholder 5"/>
          <p:cNvSpPr txBox="1">
            <a:spLocks/>
          </p:cNvSpPr>
          <p:nvPr/>
        </p:nvSpPr>
        <p:spPr>
          <a:xfrm>
            <a:off x="679785" y="846138"/>
            <a:ext cx="7772400" cy="4343400"/>
          </a:xfrm>
          <a:prstGeom prst="rect">
            <a:avLst/>
          </a:prstGeom>
        </p:spPr>
        <p:txBody>
          <a:bodyPr/>
          <a:lstStyle>
            <a:lvl1pPr marL="0" indent="0" algn="l" defTabSz="457200" rtl="0" eaLnBrk="1" latinLnBrk="0" hangingPunct="1">
              <a:spcBef>
                <a:spcPct val="20000"/>
              </a:spcBef>
              <a:buFont typeface="Arial"/>
              <a:buNone/>
              <a:defRPr sz="3200" kern="1200">
                <a:solidFill>
                  <a:schemeClr val="tx1"/>
                </a:solidFill>
                <a:latin typeface="+mn-lt"/>
                <a:ea typeface="+mn-ea"/>
                <a:cs typeface="+mn-cs"/>
              </a:defRPr>
            </a:lvl1pPr>
            <a:lvl2pPr marL="457200" indent="0" algn="l" defTabSz="457200" rtl="0" eaLnBrk="1" latinLnBrk="0" hangingPunct="1">
              <a:spcBef>
                <a:spcPct val="20000"/>
              </a:spcBef>
              <a:buFont typeface="Arial"/>
              <a:buNone/>
              <a:defRPr sz="2800" kern="1200">
                <a:solidFill>
                  <a:schemeClr val="tx1"/>
                </a:solidFill>
                <a:latin typeface="+mn-lt"/>
                <a:ea typeface="+mn-ea"/>
                <a:cs typeface="+mn-cs"/>
              </a:defRPr>
            </a:lvl2pPr>
            <a:lvl3pPr marL="914400" indent="0" algn="l" defTabSz="457200" rtl="0" eaLnBrk="1" latinLnBrk="0" hangingPunct="1">
              <a:spcBef>
                <a:spcPct val="20000"/>
              </a:spcBef>
              <a:buFont typeface="Arial"/>
              <a:buNone/>
              <a:defRPr sz="2400" kern="1200">
                <a:solidFill>
                  <a:schemeClr val="tx1"/>
                </a:solidFill>
                <a:latin typeface="+mn-lt"/>
                <a:ea typeface="+mn-ea"/>
                <a:cs typeface="+mn-cs"/>
              </a:defRPr>
            </a:lvl3pPr>
            <a:lvl4pPr marL="1371600" indent="0" algn="l" defTabSz="457200" rtl="0" eaLnBrk="1" latinLnBrk="0" hangingPunct="1">
              <a:spcBef>
                <a:spcPct val="20000"/>
              </a:spcBef>
              <a:buFont typeface="Arial"/>
              <a:buNone/>
              <a:defRPr sz="2000" kern="1200">
                <a:solidFill>
                  <a:schemeClr val="tx1"/>
                </a:solidFill>
                <a:latin typeface="+mn-lt"/>
                <a:ea typeface="+mn-ea"/>
                <a:cs typeface="+mn-cs"/>
              </a:defRPr>
            </a:lvl4pPr>
            <a:lvl5pPr marL="1828800" indent="0" algn="l" defTabSz="457200" rtl="0" eaLnBrk="1" latinLnBrk="0" hangingPunct="1">
              <a:spcBef>
                <a:spcPct val="20000"/>
              </a:spcBef>
              <a:buFont typeface="Arial"/>
              <a:buNone/>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dirty="0" smtClean="0"/>
              <a:t>Human Subjects Office</a:t>
            </a:r>
          </a:p>
          <a:p>
            <a:r>
              <a:rPr lang="en-US" dirty="0" smtClean="0"/>
              <a:t>	2</a:t>
            </a:r>
            <a:r>
              <a:rPr lang="en-US" baseline="30000" dirty="0" smtClean="0"/>
              <a:t>nd</a:t>
            </a:r>
            <a:r>
              <a:rPr lang="en-US" dirty="0" smtClean="0"/>
              <a:t> Floor, Tucker Hall</a:t>
            </a:r>
          </a:p>
          <a:p>
            <a:r>
              <a:rPr lang="en-US" dirty="0" smtClean="0"/>
              <a:t>	706-542-3199</a:t>
            </a:r>
          </a:p>
          <a:p>
            <a:r>
              <a:rPr lang="en-US" dirty="0" smtClean="0">
                <a:hlinkClick r:id="rId3"/>
              </a:rPr>
              <a:t>irb@uga.edu</a:t>
            </a:r>
            <a:endParaRPr lang="en-US" dirty="0" smtClean="0"/>
          </a:p>
          <a:p>
            <a:pPr lvl="0"/>
            <a:r>
              <a:rPr lang="en-US" dirty="0">
                <a:solidFill>
                  <a:prstClr val="black"/>
                </a:solidFill>
                <a:hlinkClick r:id="rId4"/>
              </a:rPr>
              <a:t>facebook.com/UGAHSO/</a:t>
            </a:r>
            <a:r>
              <a:rPr lang="en-US" dirty="0">
                <a:solidFill>
                  <a:prstClr val="black"/>
                </a:solidFill>
              </a:rPr>
              <a:t> </a:t>
            </a:r>
          </a:p>
          <a:p>
            <a:r>
              <a:rPr lang="en-US" dirty="0" smtClean="0">
                <a:hlinkClick r:id="rId5"/>
              </a:rPr>
              <a:t>twitter.com/</a:t>
            </a:r>
            <a:r>
              <a:rPr lang="en-US" dirty="0" err="1" smtClean="0">
                <a:hlinkClick r:id="rId5"/>
              </a:rPr>
              <a:t>ugahso</a:t>
            </a:r>
            <a:r>
              <a:rPr lang="en-US" dirty="0" smtClean="0"/>
              <a:t>   </a:t>
            </a:r>
          </a:p>
          <a:p>
            <a:r>
              <a:rPr lang="en-US" dirty="0" smtClean="0"/>
              <a:t>Kim </a:t>
            </a:r>
            <a:r>
              <a:rPr lang="en-US" dirty="0" smtClean="0"/>
              <a:t>Fowler</a:t>
            </a:r>
            <a:r>
              <a:rPr lang="en-US" dirty="0" smtClean="0"/>
              <a:t>	-	</a:t>
            </a:r>
            <a:r>
              <a:rPr lang="en-US" dirty="0" smtClean="0">
                <a:hlinkClick r:id="rId6"/>
              </a:rPr>
              <a:t>kfowler@uga.edu</a:t>
            </a:r>
            <a:endParaRPr lang="en-US" dirty="0" smtClean="0"/>
          </a:p>
          <a:p>
            <a:endParaRPr lang="en-US" dirty="0" smtClean="0"/>
          </a:p>
          <a:p>
            <a:endParaRPr lang="en-US" dirty="0" smtClean="0"/>
          </a:p>
          <a:p>
            <a:endParaRPr lang="en-US" dirty="0"/>
          </a:p>
        </p:txBody>
      </p:sp>
    </p:spTree>
    <p:extLst>
      <p:ext uri="{BB962C8B-B14F-4D97-AF65-F5344CB8AC3E}">
        <p14:creationId xmlns:p14="http://schemas.microsoft.com/office/powerpoint/2010/main" val="3703350537"/>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675388"/>
            <a:ext cx="7772400" cy="1470025"/>
          </a:xfrm>
        </p:spPr>
        <p:txBody>
          <a:bodyPr/>
          <a:lstStyle/>
          <a:p>
            <a:r>
              <a:rPr lang="en-US" dirty="0" err="1" smtClean="0"/>
              <a:t>research.uga.edu</a:t>
            </a:r>
            <a:endParaRPr lang="en-US" dirty="0"/>
          </a:p>
        </p:txBody>
      </p:sp>
    </p:spTree>
    <p:extLst>
      <p:ext uri="{BB962C8B-B14F-4D97-AF65-F5344CB8AC3E}">
        <p14:creationId xmlns:p14="http://schemas.microsoft.com/office/powerpoint/2010/main" val="174982194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Belmont’s 3 Key Ethical Principles</a:t>
            </a:r>
            <a:endParaRPr lang="en-US" dirty="0"/>
          </a:p>
        </p:txBody>
      </p:sp>
      <p:sp>
        <p:nvSpPr>
          <p:cNvPr id="3" name="Slide Number Placeholder 2"/>
          <p:cNvSpPr>
            <a:spLocks noGrp="1"/>
          </p:cNvSpPr>
          <p:nvPr>
            <p:ph type="sldNum" sz="quarter" idx="11"/>
          </p:nvPr>
        </p:nvSpPr>
        <p:spPr/>
        <p:txBody>
          <a:bodyPr/>
          <a:lstStyle/>
          <a:p>
            <a:fld id="{B1CB1FA8-4E22-0D4A-9BB9-7654826DCCAF}" type="slidenum">
              <a:rPr lang="en-US" smtClean="0"/>
              <a:pPr/>
              <a:t>5</a:t>
            </a:fld>
            <a:endParaRPr lang="en-US" dirty="0"/>
          </a:p>
        </p:txBody>
      </p:sp>
      <p:sp>
        <p:nvSpPr>
          <p:cNvPr id="4" name="Content Placeholder 3"/>
          <p:cNvSpPr>
            <a:spLocks noGrp="1"/>
          </p:cNvSpPr>
          <p:nvPr>
            <p:ph idx="1"/>
          </p:nvPr>
        </p:nvSpPr>
        <p:spPr>
          <a:xfrm>
            <a:off x="240632" y="1417321"/>
            <a:ext cx="8217568" cy="1203959"/>
          </a:xfrm>
        </p:spPr>
        <p:txBody>
          <a:bodyPr/>
          <a:lstStyle/>
          <a:p>
            <a:pPr marL="0" indent="0">
              <a:buNone/>
            </a:pPr>
            <a:r>
              <a:rPr lang="en-US" dirty="0" smtClean="0"/>
              <a:t>   Respect for</a:t>
            </a:r>
            <a:r>
              <a:rPr lang="en-US" dirty="0"/>
              <a:t>	</a:t>
            </a:r>
            <a:r>
              <a:rPr lang="en-US" dirty="0" smtClean="0"/>
              <a:t>           Beneficence		        Justice</a:t>
            </a:r>
          </a:p>
          <a:p>
            <a:pPr marL="0" indent="0">
              <a:buNone/>
            </a:pPr>
            <a:r>
              <a:rPr lang="en-US" dirty="0" smtClean="0"/>
              <a:t>      Persons</a:t>
            </a:r>
            <a:endParaRPr lang="en-US" dirty="0"/>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518556" y="2488493"/>
            <a:ext cx="2374926" cy="2265680"/>
          </a:xfrm>
          <a:prstGeom prst="rect">
            <a:avLst/>
          </a:prstGeom>
          <a:ln>
            <a:noFill/>
          </a:ln>
          <a:effectLst>
            <a:outerShdw blurRad="292100" dist="139700" dir="2700000" algn="tl" rotWithShape="0">
              <a:srgbClr val="333333">
                <a:alpha val="65000"/>
              </a:srgbClr>
            </a:outerShdw>
          </a:effectLst>
        </p:spPr>
      </p:pic>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523941" y="2560319"/>
            <a:ext cx="2622859" cy="2122027"/>
          </a:xfrm>
          <a:prstGeom prst="rect">
            <a:avLst/>
          </a:prstGeom>
        </p:spPr>
      </p:pic>
      <p:pic>
        <p:nvPicPr>
          <p:cNvPr id="7" name="Picture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43106" y="2678994"/>
            <a:ext cx="2862675" cy="2147006"/>
          </a:xfrm>
          <a:prstGeom prst="rect">
            <a:avLst/>
          </a:prstGeom>
          <a:ln>
            <a:noFill/>
          </a:ln>
          <a:effectLst>
            <a:outerShdw blurRad="292100" dist="139700" dir="2700000" algn="tl" rotWithShape="0">
              <a:srgbClr val="333333">
                <a:alpha val="65000"/>
              </a:srgbClr>
            </a:outerShdw>
          </a:effectLst>
        </p:spPr>
      </p:pic>
      <p:sp>
        <p:nvSpPr>
          <p:cNvPr id="8" name="TextBox 7"/>
          <p:cNvSpPr txBox="1"/>
          <p:nvPr/>
        </p:nvSpPr>
        <p:spPr>
          <a:xfrm>
            <a:off x="1106905" y="5378116"/>
            <a:ext cx="1768642" cy="369332"/>
          </a:xfrm>
          <a:prstGeom prst="rect">
            <a:avLst/>
          </a:prstGeom>
          <a:noFill/>
        </p:spPr>
        <p:txBody>
          <a:bodyPr wrap="square" rtlCol="0">
            <a:spAutoFit/>
          </a:bodyPr>
          <a:lstStyle/>
          <a:p>
            <a:r>
              <a:rPr lang="en-US" dirty="0" smtClean="0"/>
              <a:t>Consent</a:t>
            </a:r>
            <a:endParaRPr lang="en-US" dirty="0"/>
          </a:p>
        </p:txBody>
      </p:sp>
      <p:sp>
        <p:nvSpPr>
          <p:cNvPr id="9" name="TextBox 8"/>
          <p:cNvSpPr txBox="1"/>
          <p:nvPr/>
        </p:nvSpPr>
        <p:spPr>
          <a:xfrm>
            <a:off x="3982453" y="5378116"/>
            <a:ext cx="2344821" cy="369332"/>
          </a:xfrm>
          <a:prstGeom prst="rect">
            <a:avLst/>
          </a:prstGeom>
          <a:noFill/>
        </p:spPr>
        <p:txBody>
          <a:bodyPr wrap="square" rtlCol="0">
            <a:spAutoFit/>
          </a:bodyPr>
          <a:lstStyle/>
          <a:p>
            <a:r>
              <a:rPr lang="en-US" dirty="0" smtClean="0"/>
              <a:t>Risks vs. Benefits</a:t>
            </a:r>
            <a:endParaRPr lang="en-US" dirty="0"/>
          </a:p>
        </p:txBody>
      </p:sp>
      <p:sp>
        <p:nvSpPr>
          <p:cNvPr id="10" name="TextBox 9"/>
          <p:cNvSpPr txBox="1"/>
          <p:nvPr/>
        </p:nvSpPr>
        <p:spPr>
          <a:xfrm>
            <a:off x="6246659" y="5370595"/>
            <a:ext cx="2746682" cy="369332"/>
          </a:xfrm>
          <a:prstGeom prst="rect">
            <a:avLst/>
          </a:prstGeom>
          <a:noFill/>
        </p:spPr>
        <p:txBody>
          <a:bodyPr wrap="square" rtlCol="0">
            <a:spAutoFit/>
          </a:bodyPr>
          <a:lstStyle/>
          <a:p>
            <a:r>
              <a:rPr lang="en-US" dirty="0" smtClean="0"/>
              <a:t>Selection and Recruitment</a:t>
            </a:r>
            <a:endParaRPr lang="en-US" dirty="0"/>
          </a:p>
        </p:txBody>
      </p:sp>
    </p:spTree>
    <p:extLst>
      <p:ext uri="{BB962C8B-B14F-4D97-AF65-F5344CB8AC3E}">
        <p14:creationId xmlns:p14="http://schemas.microsoft.com/office/powerpoint/2010/main" val="4100306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Rectangle 3"/>
          <p:cNvSpPr>
            <a:spLocks noGrp="1" noChangeArrowheads="1"/>
          </p:cNvSpPr>
          <p:nvPr>
            <p:ph type="title"/>
          </p:nvPr>
        </p:nvSpPr>
        <p:spPr/>
        <p:txBody>
          <a:bodyPr/>
          <a:lstStyle/>
          <a:p>
            <a:pPr eaLnBrk="1" fontAlgn="auto" hangingPunct="1">
              <a:spcAft>
                <a:spcPts val="0"/>
              </a:spcAft>
              <a:defRPr/>
            </a:pPr>
            <a:r>
              <a:rPr lang="en-US" altLang="en-US" sz="3600" dirty="0" smtClean="0"/>
              <a:t>Research</a:t>
            </a:r>
          </a:p>
        </p:txBody>
      </p:sp>
      <p:pic>
        <p:nvPicPr>
          <p:cNvPr id="48131"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a:xfrm>
            <a:off x="452438" y="1833563"/>
            <a:ext cx="3810000" cy="2720975"/>
          </a:xfr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TextBox 2"/>
          <p:cNvSpPr txBox="1"/>
          <p:nvPr/>
        </p:nvSpPr>
        <p:spPr>
          <a:xfrm>
            <a:off x="4668520" y="2222500"/>
            <a:ext cx="3916362" cy="2246769"/>
          </a:xfrm>
          <a:prstGeom prst="rect">
            <a:avLst/>
          </a:prstGeom>
          <a:noFill/>
        </p:spPr>
        <p:txBody>
          <a:bodyPr wrap="square">
            <a:spAutoFit/>
          </a:bodyPr>
          <a:lstStyle/>
          <a:p>
            <a:pPr>
              <a:defRPr/>
            </a:pPr>
            <a:r>
              <a:rPr lang="en-US" sz="2800" dirty="0">
                <a:latin typeface="+mn-lt"/>
              </a:rPr>
              <a:t>Research </a:t>
            </a:r>
            <a:r>
              <a:rPr lang="en-US" sz="2800" dirty="0" smtClean="0">
                <a:latin typeface="+mn-lt"/>
              </a:rPr>
              <a:t>is…</a:t>
            </a:r>
          </a:p>
          <a:p>
            <a:pPr>
              <a:defRPr/>
            </a:pPr>
            <a:r>
              <a:rPr lang="en-US" sz="2800" dirty="0" smtClean="0">
                <a:latin typeface="+mn-lt"/>
              </a:rPr>
              <a:t>a </a:t>
            </a:r>
            <a:r>
              <a:rPr lang="en-US" sz="2800" dirty="0">
                <a:latin typeface="+mn-lt"/>
              </a:rPr>
              <a:t>systematic investigation designed to develop or contribute to generalizable knowledge. </a:t>
            </a:r>
          </a:p>
        </p:txBody>
      </p:sp>
      <p:cxnSp>
        <p:nvCxnSpPr>
          <p:cNvPr id="4" name="Straight Connector 3"/>
          <p:cNvCxnSpPr/>
          <p:nvPr/>
        </p:nvCxnSpPr>
        <p:spPr>
          <a:xfrm flipV="1">
            <a:off x="5089358" y="3104148"/>
            <a:ext cx="3380874" cy="12031"/>
          </a:xfrm>
          <a:prstGeom prst="line">
            <a:avLst/>
          </a:prstGeom>
          <a:ln>
            <a:solidFill>
              <a:srgbClr val="FF0000"/>
            </a:solidFill>
          </a:ln>
        </p:spPr>
        <p:style>
          <a:lnRef idx="2">
            <a:schemeClr val="accent2"/>
          </a:lnRef>
          <a:fillRef idx="0">
            <a:schemeClr val="accent2"/>
          </a:fillRef>
          <a:effectRef idx="1">
            <a:schemeClr val="accent2"/>
          </a:effectRef>
          <a:fontRef idx="minor">
            <a:schemeClr val="tx1"/>
          </a:fontRef>
        </p:style>
      </p:cxnSp>
    </p:spTree>
    <p:extLst>
      <p:ext uri="{BB962C8B-B14F-4D97-AF65-F5344CB8AC3E}">
        <p14:creationId xmlns:p14="http://schemas.microsoft.com/office/powerpoint/2010/main" val="24685512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Systematic Investigation</a:t>
            </a:r>
            <a:br>
              <a:rPr lang="en-US" dirty="0" smtClean="0"/>
            </a:br>
            <a:endParaRPr lang="en-US" i="1" dirty="0"/>
          </a:p>
        </p:txBody>
      </p:sp>
      <p:sp>
        <p:nvSpPr>
          <p:cNvPr id="3" name="Slide Number Placeholder 2"/>
          <p:cNvSpPr>
            <a:spLocks noGrp="1"/>
          </p:cNvSpPr>
          <p:nvPr>
            <p:ph type="sldNum" sz="quarter" idx="11"/>
          </p:nvPr>
        </p:nvSpPr>
        <p:spPr/>
        <p:txBody>
          <a:bodyPr/>
          <a:lstStyle/>
          <a:p>
            <a:fld id="{B1CB1FA8-4E22-0D4A-9BB9-7654826DCCAF}" type="slidenum">
              <a:rPr lang="en-US" smtClean="0"/>
              <a:pPr/>
              <a:t>7</a:t>
            </a:fld>
            <a:endParaRPr lang="en-US" dirty="0"/>
          </a:p>
        </p:txBody>
      </p:sp>
      <p:sp>
        <p:nvSpPr>
          <p:cNvPr id="4" name="Content Placeholder 3"/>
          <p:cNvSpPr>
            <a:spLocks noGrp="1"/>
          </p:cNvSpPr>
          <p:nvPr>
            <p:ph idx="1"/>
          </p:nvPr>
        </p:nvSpPr>
        <p:spPr>
          <a:xfrm>
            <a:off x="685350" y="955431"/>
            <a:ext cx="7772400" cy="4343400"/>
          </a:xfrm>
        </p:spPr>
        <p:txBody>
          <a:bodyPr>
            <a:normAutofit lnSpcReduction="10000"/>
          </a:bodyPr>
          <a:lstStyle/>
          <a:p>
            <a:r>
              <a:rPr lang="en-US" dirty="0"/>
              <a:t>Has a research question (hypothesis)</a:t>
            </a:r>
          </a:p>
          <a:p>
            <a:r>
              <a:rPr lang="en-US" dirty="0" smtClean="0"/>
              <a:t>An activity that is methodologically driven</a:t>
            </a:r>
          </a:p>
          <a:p>
            <a:r>
              <a:rPr lang="en-US" dirty="0" smtClean="0"/>
              <a:t>Involves a prospective plan</a:t>
            </a:r>
          </a:p>
          <a:p>
            <a:r>
              <a:rPr lang="en-US" dirty="0" smtClean="0"/>
              <a:t>Data or information is collected in an organized and consistent way</a:t>
            </a:r>
          </a:p>
          <a:p>
            <a:r>
              <a:rPr lang="en-US" dirty="0" smtClean="0"/>
              <a:t>The data or information is analyzed in some way, usually quantitatively or qualitatively</a:t>
            </a:r>
          </a:p>
          <a:p>
            <a:r>
              <a:rPr lang="en-US" dirty="0" smtClean="0"/>
              <a:t>Conclusions can be drawn from the results</a:t>
            </a:r>
            <a:endParaRPr lang="en-US" dirty="0"/>
          </a:p>
        </p:txBody>
      </p:sp>
      <p:sp>
        <p:nvSpPr>
          <p:cNvPr id="5" name="Rectangle 4"/>
          <p:cNvSpPr/>
          <p:nvPr/>
        </p:nvSpPr>
        <p:spPr>
          <a:xfrm>
            <a:off x="2778369" y="5120399"/>
            <a:ext cx="3305008" cy="923330"/>
          </a:xfrm>
          <a:prstGeom prst="rect">
            <a:avLst/>
          </a:prstGeom>
          <a:noFill/>
        </p:spPr>
        <p:txBody>
          <a:bodyPr wrap="none" lIns="91440" tIns="45720" rIns="91440" bIns="45720">
            <a:spAutoFit/>
          </a:bodyPr>
          <a:lstStyle/>
          <a:p>
            <a:pPr algn="ctr"/>
            <a:r>
              <a:rPr lang="en-US" sz="5400" b="1" cap="none" spc="0" dirty="0" smtClean="0">
                <a:ln w="22225">
                  <a:solidFill>
                    <a:schemeClr val="accent2"/>
                  </a:solidFill>
                  <a:prstDash val="solid"/>
                </a:ln>
                <a:solidFill>
                  <a:schemeClr val="accent2">
                    <a:lumMod val="40000"/>
                    <a:lumOff val="60000"/>
                  </a:schemeClr>
                </a:solidFill>
                <a:effectLst/>
              </a:rPr>
              <a:t>PROTOCOL</a:t>
            </a:r>
            <a:endParaRPr lang="en-US" sz="5400" b="1" cap="none" spc="0" dirty="0">
              <a:ln w="22225">
                <a:solidFill>
                  <a:schemeClr val="accent2"/>
                </a:solidFill>
                <a:prstDash val="solid"/>
              </a:ln>
              <a:solidFill>
                <a:schemeClr val="accent2">
                  <a:lumMod val="40000"/>
                  <a:lumOff val="60000"/>
                </a:schemeClr>
              </a:solidFill>
              <a:effectLst/>
            </a:endParaRPr>
          </a:p>
        </p:txBody>
      </p:sp>
    </p:spTree>
    <p:extLst>
      <p:ext uri="{BB962C8B-B14F-4D97-AF65-F5344CB8AC3E}">
        <p14:creationId xmlns:p14="http://schemas.microsoft.com/office/powerpoint/2010/main" val="8129907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235131" y="274638"/>
            <a:ext cx="8229600" cy="1143000"/>
          </a:xfrm>
        </p:spPr>
        <p:txBody>
          <a:bodyPr/>
          <a:lstStyle/>
          <a:p>
            <a:r>
              <a:rPr lang="en-US" dirty="0" smtClean="0"/>
              <a:t>S.M.A.R.T</a:t>
            </a:r>
            <a:endParaRPr lang="en-US" dirty="0"/>
          </a:p>
        </p:txBody>
      </p:sp>
      <p:sp>
        <p:nvSpPr>
          <p:cNvPr id="3" name="TextBox 2"/>
          <p:cNvSpPr txBox="1"/>
          <p:nvPr/>
        </p:nvSpPr>
        <p:spPr>
          <a:xfrm>
            <a:off x="235131" y="1240971"/>
            <a:ext cx="8634549" cy="4832092"/>
          </a:xfrm>
          <a:prstGeom prst="rect">
            <a:avLst/>
          </a:prstGeom>
          <a:noFill/>
        </p:spPr>
        <p:txBody>
          <a:bodyPr wrap="square" rtlCol="0">
            <a:spAutoFit/>
          </a:bodyPr>
          <a:lstStyle/>
          <a:p>
            <a:r>
              <a:rPr lang="en-US" sz="2800" b="1" dirty="0">
                <a:solidFill>
                  <a:srgbClr val="222222"/>
                </a:solidFill>
              </a:rPr>
              <a:t>S.M.A.R.T.</a:t>
            </a:r>
            <a:r>
              <a:rPr lang="en-US" sz="2800" dirty="0">
                <a:solidFill>
                  <a:srgbClr val="222222"/>
                </a:solidFill>
              </a:rPr>
              <a:t> is an acronym that is used to guide the development of measurable goals. </a:t>
            </a:r>
            <a:endParaRPr lang="en-US" sz="2800" dirty="0" smtClean="0">
              <a:solidFill>
                <a:srgbClr val="222222"/>
              </a:solidFill>
            </a:endParaRPr>
          </a:p>
          <a:p>
            <a:endParaRPr lang="en-US" sz="2800" dirty="0">
              <a:solidFill>
                <a:srgbClr val="222222"/>
              </a:solidFill>
            </a:endParaRPr>
          </a:p>
          <a:p>
            <a:r>
              <a:rPr lang="en-US" sz="2800" dirty="0" smtClean="0">
                <a:solidFill>
                  <a:srgbClr val="222222"/>
                </a:solidFill>
              </a:rPr>
              <a:t>Each</a:t>
            </a:r>
            <a:r>
              <a:rPr lang="en-US" sz="2800" dirty="0">
                <a:solidFill>
                  <a:srgbClr val="222222"/>
                </a:solidFill>
              </a:rPr>
              <a:t> </a:t>
            </a:r>
            <a:r>
              <a:rPr lang="en-US" sz="2800" b="1" dirty="0">
                <a:solidFill>
                  <a:srgbClr val="222222"/>
                </a:solidFill>
              </a:rPr>
              <a:t>objective</a:t>
            </a:r>
            <a:r>
              <a:rPr lang="en-US" sz="2800" dirty="0">
                <a:solidFill>
                  <a:srgbClr val="222222"/>
                </a:solidFill>
              </a:rPr>
              <a:t> should be: </a:t>
            </a:r>
            <a:endParaRPr lang="en-US" sz="2800" dirty="0" smtClean="0">
              <a:solidFill>
                <a:srgbClr val="222222"/>
              </a:solidFill>
            </a:endParaRPr>
          </a:p>
          <a:p>
            <a:endParaRPr lang="en-US" sz="2800" dirty="0" smtClean="0">
              <a:solidFill>
                <a:srgbClr val="222222"/>
              </a:solidFill>
            </a:endParaRPr>
          </a:p>
          <a:p>
            <a:r>
              <a:rPr lang="en-US" sz="2400" i="1" dirty="0"/>
              <a:t>Specific</a:t>
            </a:r>
            <a:r>
              <a:rPr lang="en-US" sz="2400" dirty="0"/>
              <a:t> – </a:t>
            </a:r>
            <a:r>
              <a:rPr lang="en-US" sz="2400" dirty="0" smtClean="0"/>
              <a:t>Who, What, When, Where, Why, How?</a:t>
            </a:r>
            <a:endParaRPr lang="en-US" sz="2400" dirty="0"/>
          </a:p>
          <a:p>
            <a:r>
              <a:rPr lang="en-US" sz="2400" i="1" dirty="0"/>
              <a:t>Measurable</a:t>
            </a:r>
            <a:r>
              <a:rPr lang="en-US" sz="2400" dirty="0"/>
              <a:t> – </a:t>
            </a:r>
            <a:r>
              <a:rPr lang="en-US" sz="2400" dirty="0" smtClean="0"/>
              <a:t>Quantify </a:t>
            </a:r>
            <a:r>
              <a:rPr lang="en-US" sz="2400" dirty="0"/>
              <a:t>or at least suggest an indicator of </a:t>
            </a:r>
            <a:r>
              <a:rPr lang="en-US" sz="2400" dirty="0" smtClean="0"/>
              <a:t>progress</a:t>
            </a:r>
            <a:endParaRPr lang="en-US" sz="2400" dirty="0"/>
          </a:p>
          <a:p>
            <a:r>
              <a:rPr lang="en-US" sz="2400" i="1" dirty="0" smtClean="0"/>
              <a:t>Attainable</a:t>
            </a:r>
            <a:r>
              <a:rPr lang="en-US" sz="2400" dirty="0"/>
              <a:t> – </a:t>
            </a:r>
            <a:r>
              <a:rPr lang="en-US" sz="2400" dirty="0" smtClean="0"/>
              <a:t>Is this </a:t>
            </a:r>
            <a:r>
              <a:rPr lang="en-US" sz="2400" dirty="0"/>
              <a:t>realistic? </a:t>
            </a:r>
            <a:r>
              <a:rPr lang="en-US" sz="2400"/>
              <a:t>State what results can realistically be achieved given available </a:t>
            </a:r>
            <a:r>
              <a:rPr lang="en-US" sz="2400" smtClean="0"/>
              <a:t>resources.</a:t>
            </a:r>
            <a:endParaRPr lang="en-US" sz="2400" dirty="0"/>
          </a:p>
          <a:p>
            <a:r>
              <a:rPr lang="en-US" sz="2400" i="1" dirty="0" smtClean="0"/>
              <a:t>Relevant</a:t>
            </a:r>
            <a:r>
              <a:rPr lang="en-US" sz="2400" dirty="0"/>
              <a:t> – </a:t>
            </a:r>
            <a:r>
              <a:rPr lang="en-US" sz="2400" dirty="0" smtClean="0"/>
              <a:t>Are you collecting data that will help you answer your research question?</a:t>
            </a:r>
            <a:endParaRPr lang="en-US" sz="2400" dirty="0"/>
          </a:p>
          <a:p>
            <a:r>
              <a:rPr lang="en-US" sz="2400" i="1" dirty="0"/>
              <a:t>Time-related</a:t>
            </a:r>
            <a:r>
              <a:rPr lang="en-US" sz="2400" dirty="0"/>
              <a:t> – </a:t>
            </a:r>
            <a:r>
              <a:rPr lang="en-US" sz="2400" dirty="0" smtClean="0"/>
              <a:t>Specify </a:t>
            </a:r>
            <a:r>
              <a:rPr lang="en-US" sz="2400" dirty="0"/>
              <a:t>when the result(s) can be achieved</a:t>
            </a:r>
          </a:p>
        </p:txBody>
      </p:sp>
    </p:spTree>
    <p:extLst>
      <p:ext uri="{BB962C8B-B14F-4D97-AF65-F5344CB8AC3E}">
        <p14:creationId xmlns:p14="http://schemas.microsoft.com/office/powerpoint/2010/main" val="265847608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Service Needs Assessment</a:t>
            </a:r>
            <a:endParaRPr lang="en-US" dirty="0"/>
          </a:p>
        </p:txBody>
      </p:sp>
      <p:sp>
        <p:nvSpPr>
          <p:cNvPr id="3" name="Slide Number Placeholder 2"/>
          <p:cNvSpPr>
            <a:spLocks noGrp="1"/>
          </p:cNvSpPr>
          <p:nvPr>
            <p:ph type="sldNum" sz="quarter" idx="11"/>
          </p:nvPr>
        </p:nvSpPr>
        <p:spPr/>
        <p:txBody>
          <a:bodyPr/>
          <a:lstStyle/>
          <a:p>
            <a:fld id="{B1CB1FA8-4E22-0D4A-9BB9-7654826DCCAF}" type="slidenum">
              <a:rPr lang="en-US" smtClean="0"/>
              <a:pPr/>
              <a:t>9</a:t>
            </a:fld>
            <a:endParaRPr lang="en-US" dirty="0"/>
          </a:p>
        </p:txBody>
      </p:sp>
      <p:pic>
        <p:nvPicPr>
          <p:cNvPr id="6" name="Picture 5"/>
          <p:cNvPicPr>
            <a:picLocks noChangeAspect="1"/>
          </p:cNvPicPr>
          <p:nvPr/>
        </p:nvPicPr>
        <p:blipFill>
          <a:blip r:embed="rId3"/>
          <a:stretch>
            <a:fillRect/>
          </a:stretch>
        </p:blipFill>
        <p:spPr>
          <a:xfrm>
            <a:off x="805543" y="1417638"/>
            <a:ext cx="3182060" cy="2816905"/>
          </a:xfrm>
          <a:prstGeom prst="rect">
            <a:avLst/>
          </a:prstGeom>
        </p:spPr>
      </p:pic>
      <p:sp>
        <p:nvSpPr>
          <p:cNvPr id="7" name="TextBox 6"/>
          <p:cNvSpPr txBox="1"/>
          <p:nvPr/>
        </p:nvSpPr>
        <p:spPr>
          <a:xfrm>
            <a:off x="4267200" y="1417638"/>
            <a:ext cx="3951514" cy="4308872"/>
          </a:xfrm>
          <a:prstGeom prst="rect">
            <a:avLst/>
          </a:prstGeom>
          <a:noFill/>
        </p:spPr>
        <p:txBody>
          <a:bodyPr wrap="square" rtlCol="0">
            <a:spAutoFit/>
          </a:bodyPr>
          <a:lstStyle/>
          <a:p>
            <a:pPr marL="285750" indent="-285750">
              <a:buFont typeface="Arial" panose="020B0604020202020204" pitchFamily="34" charset="0"/>
              <a:buChar char="•"/>
            </a:pPr>
            <a:r>
              <a:rPr lang="en-US" sz="3200" dirty="0" smtClean="0"/>
              <a:t>Census data</a:t>
            </a:r>
          </a:p>
          <a:p>
            <a:pPr marL="285750" indent="-285750">
              <a:buFont typeface="Arial" panose="020B0604020202020204" pitchFamily="34" charset="0"/>
              <a:buChar char="•"/>
            </a:pPr>
            <a:r>
              <a:rPr lang="en-US" sz="3200" dirty="0" smtClean="0"/>
              <a:t>Phone book listings</a:t>
            </a:r>
          </a:p>
          <a:p>
            <a:pPr marL="285750" indent="-285750">
              <a:buFont typeface="Arial" panose="020B0604020202020204" pitchFamily="34" charset="0"/>
              <a:buChar char="•"/>
            </a:pPr>
            <a:r>
              <a:rPr lang="en-US" sz="3200" dirty="0" smtClean="0"/>
              <a:t>Phone interviews with agencies/businesses about services provided and population served</a:t>
            </a:r>
          </a:p>
          <a:p>
            <a:pPr marL="285750" indent="-285750">
              <a:buFont typeface="Arial" panose="020B0604020202020204" pitchFamily="34" charset="0"/>
              <a:buChar char="•"/>
            </a:pPr>
            <a:endParaRPr lang="en-US" dirty="0"/>
          </a:p>
        </p:txBody>
      </p:sp>
      <p:sp>
        <p:nvSpPr>
          <p:cNvPr id="4" name="TextBox 3"/>
          <p:cNvSpPr txBox="1"/>
          <p:nvPr/>
        </p:nvSpPr>
        <p:spPr>
          <a:xfrm>
            <a:off x="3523540" y="5625932"/>
            <a:ext cx="2561574" cy="830997"/>
          </a:xfrm>
          <a:prstGeom prst="rect">
            <a:avLst/>
          </a:prstGeom>
          <a:noFill/>
          <a:ln>
            <a:solidFill>
              <a:schemeClr val="tx2"/>
            </a:solidFill>
          </a:ln>
        </p:spPr>
        <p:txBody>
          <a:bodyPr wrap="square" rtlCol="0">
            <a:spAutoFit/>
          </a:bodyPr>
          <a:lstStyle/>
          <a:p>
            <a:r>
              <a:rPr lang="en-US" sz="2400" dirty="0" smtClean="0"/>
              <a:t>Systematic Investigation?</a:t>
            </a:r>
            <a:endParaRPr lang="en-US" sz="2400" dirty="0"/>
          </a:p>
        </p:txBody>
      </p:sp>
      <p:pic>
        <p:nvPicPr>
          <p:cNvPr id="5" name="Picture 4"/>
          <p:cNvPicPr>
            <a:picLocks noChangeAspect="1"/>
          </p:cNvPicPr>
          <p:nvPr/>
        </p:nvPicPr>
        <p:blipFill>
          <a:blip r:embed="rId4"/>
          <a:stretch>
            <a:fillRect/>
          </a:stretch>
        </p:blipFill>
        <p:spPr>
          <a:xfrm>
            <a:off x="5310868" y="5745248"/>
            <a:ext cx="672193" cy="672193"/>
          </a:xfrm>
          <a:prstGeom prst="rect">
            <a:avLst/>
          </a:prstGeom>
        </p:spPr>
      </p:pic>
    </p:spTree>
    <p:extLst>
      <p:ext uri="{BB962C8B-B14F-4D97-AF65-F5344CB8AC3E}">
        <p14:creationId xmlns:p14="http://schemas.microsoft.com/office/powerpoint/2010/main" val="504291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Title, Content, No logo - Templat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Title with logo in red bar">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2306</TotalTime>
  <Words>5523</Words>
  <Application>Microsoft Office PowerPoint</Application>
  <PresentationFormat>On-screen Show (4:3)</PresentationFormat>
  <Paragraphs>359</Paragraphs>
  <Slides>49</Slides>
  <Notes>49</Notes>
  <HiddenSlides>0</HiddenSlides>
  <MMClips>0</MMClips>
  <ScaleCrop>false</ScaleCrop>
  <HeadingPairs>
    <vt:vector size="6" baseType="variant">
      <vt:variant>
        <vt:lpstr>Fonts Used</vt:lpstr>
      </vt:variant>
      <vt:variant>
        <vt:i4>4</vt:i4>
      </vt:variant>
      <vt:variant>
        <vt:lpstr>Theme</vt:lpstr>
      </vt:variant>
      <vt:variant>
        <vt:i4>3</vt:i4>
      </vt:variant>
      <vt:variant>
        <vt:lpstr>Slide Titles</vt:lpstr>
      </vt:variant>
      <vt:variant>
        <vt:i4>49</vt:i4>
      </vt:variant>
    </vt:vector>
  </HeadingPairs>
  <TitlesOfParts>
    <vt:vector size="56" baseType="lpstr">
      <vt:lpstr>Arial</vt:lpstr>
      <vt:lpstr>Calibri</vt:lpstr>
      <vt:lpstr>Times New Roman</vt:lpstr>
      <vt:lpstr>Wingdings</vt:lpstr>
      <vt:lpstr>Office Theme</vt:lpstr>
      <vt:lpstr>Title, Content, No logo - Template</vt:lpstr>
      <vt:lpstr>Title with logo in red bar</vt:lpstr>
      <vt:lpstr>IRB Review of Community-Based Participatory Research</vt:lpstr>
      <vt:lpstr>PowerPoint Presentation</vt:lpstr>
      <vt:lpstr>IRB Process Basic Overview https://research.uga.edu/hso/resources</vt:lpstr>
      <vt:lpstr>History: Human Subjects Research Protection</vt:lpstr>
      <vt:lpstr>Belmont’s 3 Key Ethical Principles</vt:lpstr>
      <vt:lpstr>Research</vt:lpstr>
      <vt:lpstr>Systematic Investigation </vt:lpstr>
      <vt:lpstr>S.M.A.R.T</vt:lpstr>
      <vt:lpstr>Service Needs Assessment</vt:lpstr>
      <vt:lpstr>Research</vt:lpstr>
      <vt:lpstr>Generalizable Knowledge</vt:lpstr>
      <vt:lpstr>Service Needs Assessment</vt:lpstr>
      <vt:lpstr>More on Generalizable Knowledge</vt:lpstr>
      <vt:lpstr>Sometimes, it’s all about the QUESTION</vt:lpstr>
      <vt:lpstr>If you’re looking at a practice, ask yourself  “Is it Research or Evaluation?”</vt:lpstr>
      <vt:lpstr>Community Help Agency</vt:lpstr>
      <vt:lpstr>Human Subject</vt:lpstr>
      <vt:lpstr>Identifiable Private Information</vt:lpstr>
      <vt:lpstr>Publicly Available Information</vt:lpstr>
      <vt:lpstr>Get IRB Determination</vt:lpstr>
      <vt:lpstr>PowerPoint Presentation</vt:lpstr>
      <vt:lpstr>Expand Services of Agency</vt:lpstr>
      <vt:lpstr>What does the IRB need to know?</vt:lpstr>
      <vt:lpstr>Who are the researchers? You are engaged if you…</vt:lpstr>
      <vt:lpstr>Collaborations</vt:lpstr>
      <vt:lpstr>Working outside UGA What if you have no collaborators and you just  want to recruit people from another  organization?</vt:lpstr>
      <vt:lpstr>External Site Authorization</vt:lpstr>
      <vt:lpstr>Sharing data or samples between  sites/institutions</vt:lpstr>
      <vt:lpstr>Who are the participants?</vt:lpstr>
      <vt:lpstr>Vulnerable Populations</vt:lpstr>
      <vt:lpstr>Submit to the IRB</vt:lpstr>
      <vt:lpstr>First items for IRB review?</vt:lpstr>
      <vt:lpstr>IRB Protocol Types</vt:lpstr>
      <vt:lpstr>Minimal Risk</vt:lpstr>
      <vt:lpstr>Risk is a Function</vt:lpstr>
      <vt:lpstr>How do you mitigate Risks?</vt:lpstr>
      <vt:lpstr>PowerPoint Presentation</vt:lpstr>
      <vt:lpstr>Challenges and Goals</vt:lpstr>
      <vt:lpstr>Who must agree to participate in the Research?</vt:lpstr>
      <vt:lpstr>#1 Problem with Submissions</vt:lpstr>
      <vt:lpstr>IRB Portal Library</vt:lpstr>
      <vt:lpstr>After approval, what happens? </vt:lpstr>
      <vt:lpstr>PowerPoint Presentation</vt:lpstr>
      <vt:lpstr>Are these protections enough?</vt:lpstr>
      <vt:lpstr>Havasupai Tribe</vt:lpstr>
      <vt:lpstr>Hierarchy of Responsibility</vt:lpstr>
      <vt:lpstr>What makes Good Research?</vt:lpstr>
      <vt:lpstr>PowerPoint Presentation</vt:lpstr>
      <vt:lpstr>research.uga.edu</vt:lpstr>
    </vt:vector>
  </TitlesOfParts>
  <Company>University of Georgia, OVPR, Research Communications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Amy Ware</dc:creator>
  <cp:lastModifiedBy>kfowler@uga.edu</cp:lastModifiedBy>
  <cp:revision>104</cp:revision>
  <dcterms:created xsi:type="dcterms:W3CDTF">2015-08-28T18:50:59Z</dcterms:created>
  <dcterms:modified xsi:type="dcterms:W3CDTF">2017-04-18T18:14:18Z</dcterms:modified>
</cp:coreProperties>
</file>